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1"/>
  </p:sldMasterIdLst>
  <p:notesMasterIdLst>
    <p:notesMasterId r:id="rId9"/>
  </p:notesMasterIdLst>
  <p:sldIdLst>
    <p:sldId id="256" r:id="rId2"/>
    <p:sldId id="323" r:id="rId3"/>
    <p:sldId id="337" r:id="rId4"/>
    <p:sldId id="338" r:id="rId5"/>
    <p:sldId id="335" r:id="rId6"/>
    <p:sldId id="340" r:id="rId7"/>
    <p:sldId id="321" r:id="rId8"/>
  </p:sldIdLst>
  <p:sldSz cx="9144000" cy="5143500" type="screen16x9"/>
  <p:notesSz cx="4679950" cy="8686800"/>
  <p:defaultTextStyle>
    <a:defPPr>
      <a:defRPr lang="en-US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7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18" autoAdjust="0"/>
    <p:restoredTop sz="92833" autoAdjust="0"/>
  </p:normalViewPr>
  <p:slideViewPr>
    <p:cSldViewPr>
      <p:cViewPr>
        <p:scale>
          <a:sx n="130" d="100"/>
          <a:sy n="130" d="100"/>
        </p:scale>
        <p:origin x="-568" y="-4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027238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651125" y="0"/>
            <a:ext cx="2027238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B2411-EA54-4D60-B599-8BEE4E66305C}" type="datetimeFigureOut">
              <a:rPr lang="en-US" smtClean="0"/>
              <a:t>3/12/14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555625" y="650875"/>
            <a:ext cx="57912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8313" y="4125913"/>
            <a:ext cx="3743325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238"/>
            <a:ext cx="2027238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651125" y="8250238"/>
            <a:ext cx="2027238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0448E-1065-4808-8836-D9C3458E2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43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7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555625" y="650875"/>
            <a:ext cx="5791200" cy="3257550"/>
          </a:xfrm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b="1" u="sng" dirty="0" smtClean="0"/>
              <a:t>CVP-2 Benefits:</a:t>
            </a:r>
          </a:p>
          <a:p>
            <a:pPr lvl="0"/>
            <a:endParaRPr lang="en-US" b="1" u="sng" dirty="0" smtClean="0"/>
          </a:p>
          <a:p>
            <a:pPr marL="171450" lvl="0" indent="-171450">
              <a:buFont typeface="Arial"/>
              <a:buChar char="•"/>
            </a:pPr>
            <a:r>
              <a:rPr lang="en-US" dirty="0" smtClean="0"/>
              <a:t>Enables streaming of service provider content (e.g. live, on-demand, DVR) to retail devices (e.g. televisions, PCs, phones, tablets, Blu-ray disc players, and game consoles) with consistent service provider user interface across all CVP-2 devices from different manufacturers</a:t>
            </a:r>
          </a:p>
          <a:p>
            <a:pPr marL="171450" lvl="0" indent="-171450">
              <a:buFont typeface="Arial"/>
              <a:buChar char="•"/>
            </a:pPr>
            <a:r>
              <a:rPr lang="en-US" dirty="0" smtClean="0"/>
              <a:t>Preserves the rights of content providers </a:t>
            </a:r>
          </a:p>
          <a:p>
            <a:pPr marL="171450" lvl="0" indent="-171450">
              <a:buFont typeface="Arial"/>
              <a:buChar char="•"/>
            </a:pPr>
            <a:r>
              <a:rPr lang="en-US" dirty="0" smtClean="0"/>
              <a:t>Allows access to all service provider services in every room without the need for service provider supplied STBs in every room</a:t>
            </a:r>
          </a:p>
          <a:p>
            <a:pPr marL="171450" lvl="0" indent="-171450">
              <a:buFont typeface="Arial"/>
              <a:buChar char="•"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b="1" dirty="0" smtClean="0">
              <a:latin typeface="Arial" charset="0"/>
              <a:cs typeface="Arial" charset="0"/>
            </a:endParaRPr>
          </a:p>
          <a:p>
            <a:endParaRPr lang="en-US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02452" indent="-231712"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926848" indent="-185370"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297588" indent="-185370"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668326" indent="-185370"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039065" indent="-18537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409805" indent="-18537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2780544" indent="-18537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151283" indent="-18537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741478"/>
            <a:fld id="{4EDDA575-3093-4034-BD9D-44B0F5B62945}" type="slidenum">
              <a:rPr lang="en-US" sz="1000">
                <a:solidFill>
                  <a:prstClr val="black"/>
                </a:solidFill>
              </a:rPr>
              <a:pPr defTabSz="741478"/>
              <a:t>2</a:t>
            </a:fld>
            <a:endParaRPr lang="en-US" sz="10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1" u="sng" dirty="0" smtClean="0"/>
              <a:t>CVP-2</a:t>
            </a:r>
            <a:r>
              <a:rPr lang="en-US" b="1" u="sng" baseline="0" dirty="0" smtClean="0"/>
              <a:t> Features:</a:t>
            </a:r>
            <a:endParaRPr lang="en-US" b="1" u="sng" dirty="0" smtClean="0"/>
          </a:p>
          <a:p>
            <a:endParaRPr lang="en-US" dirty="0" smtClean="0"/>
          </a:p>
          <a:p>
            <a:pPr marL="171434" indent="-171434">
              <a:buFont typeface="Arial"/>
              <a:buChar char="•"/>
            </a:pPr>
            <a:r>
              <a:rPr lang="en-US" dirty="0" smtClean="0"/>
              <a:t>HTML5 RUI</a:t>
            </a:r>
          </a:p>
          <a:p>
            <a:pPr marL="171434" indent="-171434">
              <a:buFont typeface="Arial"/>
              <a:buChar char="•"/>
            </a:pPr>
            <a:r>
              <a:rPr lang="en-US" dirty="0" smtClean="0"/>
              <a:t>Authentication of DLNA Certification (using DTCP-IP keys)</a:t>
            </a:r>
          </a:p>
          <a:p>
            <a:pPr marL="171434" indent="-171434">
              <a:buFont typeface="Arial"/>
              <a:buChar char="•"/>
            </a:pPr>
            <a:r>
              <a:rPr lang="en-US" dirty="0" smtClean="0"/>
              <a:t>Diagnostics </a:t>
            </a:r>
          </a:p>
          <a:p>
            <a:pPr marL="171434" indent="-171434">
              <a:buFont typeface="Arial"/>
              <a:buChar char="•"/>
            </a:pPr>
            <a:r>
              <a:rPr lang="en-US" dirty="0" smtClean="0"/>
              <a:t>Networked Devices Power Save (Low Power)</a:t>
            </a:r>
          </a:p>
          <a:p>
            <a:pPr marL="171434" indent="-171434">
              <a:buFont typeface="Arial"/>
              <a:buChar char="•"/>
            </a:pPr>
            <a:r>
              <a:rPr lang="en-US" dirty="0" smtClean="0"/>
              <a:t>HTTP Adaptive Delivery (MPEG-DASH) </a:t>
            </a:r>
          </a:p>
          <a:p>
            <a:pPr marL="171434" indent="-171434">
              <a:buFont typeface="Arial"/>
              <a:buChar char="•"/>
            </a:pPr>
            <a:r>
              <a:rPr lang="en-US" dirty="0" smtClean="0"/>
              <a:t>MPEG-2 and AVC Video in MPEG-2 TS and MP4 containers</a:t>
            </a:r>
          </a:p>
          <a:p>
            <a:pPr marL="799975" lvl="1" indent="-342869">
              <a:buFont typeface="Arial"/>
              <a:buChar char="•"/>
            </a:pPr>
            <a:r>
              <a:rPr lang="en-US" sz="2200" dirty="0"/>
              <a:t>ETV, Ad-Insertion &amp; other TV Services signaling in MPEG2-TS</a:t>
            </a:r>
          </a:p>
          <a:p>
            <a:pPr marL="171434" indent="-171434">
              <a:buFont typeface="Arial"/>
              <a:buChar char="•"/>
            </a:pPr>
            <a:r>
              <a:rPr lang="en-US" dirty="0" smtClean="0"/>
              <a:t>3D Media Formats (conditionally mandatory for devices supporting 3D video)</a:t>
            </a:r>
            <a:endParaRPr lang="en-US" dirty="0" smtClean="0">
              <a:solidFill>
                <a:srgbClr val="FF0000"/>
              </a:solidFill>
            </a:endParaRPr>
          </a:p>
          <a:p>
            <a:pPr marL="171434" indent="-171434">
              <a:buFont typeface="Arial"/>
              <a:buChar char="•"/>
            </a:pPr>
            <a:endParaRPr lang="en-US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Multi-Industry</a:t>
            </a:r>
            <a:r>
              <a:rPr lang="en-US" b="1" baseline="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effort in DLNA:</a:t>
            </a:r>
          </a:p>
          <a:p>
            <a:pPr marL="171434" indent="-171434" defTabSz="914213">
              <a:buFont typeface="Arial"/>
              <a:buChar char="•"/>
              <a:defRPr/>
            </a:pPr>
            <a:r>
              <a:rPr lang="en-US" dirty="0" smtClean="0"/>
              <a:t>Development led by service providers in conjunction with CE manufacturers and technology suppliers</a:t>
            </a:r>
            <a:r>
              <a:rPr lang="en-US" baseline="0" dirty="0" smtClean="0"/>
              <a:t> (Broadcom, </a:t>
            </a:r>
            <a:r>
              <a:rPr lang="en-US" baseline="0" dirty="0" err="1" smtClean="0"/>
              <a:t>BSkyB</a:t>
            </a:r>
            <a:r>
              <a:rPr lang="en-US" baseline="0" dirty="0" smtClean="0"/>
              <a:t>, CableLabs, Comcast, Cox, Time Warner Cable, Samsung)</a:t>
            </a:r>
          </a:p>
          <a:p>
            <a:pPr marL="171434" indent="-171434" defTabSz="914213">
              <a:buFont typeface="Arial"/>
              <a:buChar char="•"/>
              <a:defRPr/>
            </a:pPr>
            <a:endParaRPr lang="en-US" baseline="0" dirty="0" smtClean="0"/>
          </a:p>
          <a:p>
            <a:r>
              <a:rPr lang="en-US" b="1" dirty="0">
                <a:effectLst>
                  <a:glow rad="50800">
                    <a:schemeClr val="bg1">
                      <a:alpha val="15000"/>
                    </a:schemeClr>
                  </a:glow>
                </a:effectLst>
              </a:rPr>
              <a:t>Acronyms:</a:t>
            </a:r>
          </a:p>
          <a:p>
            <a:pPr marL="171434" indent="-171434">
              <a:buFont typeface="Arial"/>
              <a:buChar char="•"/>
            </a:pPr>
            <a:r>
              <a:rPr lang="en-US" dirty="0">
                <a:effectLst>
                  <a:glow rad="50800">
                    <a:schemeClr val="bg1">
                      <a:alpha val="15000"/>
                    </a:schemeClr>
                  </a:glow>
                </a:effectLst>
              </a:rPr>
              <a:t>+RUIHSRC+: HTML5 RUI Server Capability</a:t>
            </a:r>
          </a:p>
          <a:p>
            <a:pPr marL="171434" indent="-171434">
              <a:buFont typeface="Arial"/>
              <a:buChar char="•"/>
            </a:pPr>
            <a:r>
              <a:rPr lang="en-US" dirty="0">
                <a:effectLst>
                  <a:glow rad="50800">
                    <a:schemeClr val="bg1">
                      <a:alpha val="15000"/>
                    </a:schemeClr>
                  </a:glow>
                </a:effectLst>
              </a:rPr>
              <a:t>+RUIHPL+: HTML5 RUI Pull Controller</a:t>
            </a:r>
          </a:p>
          <a:p>
            <a:pPr marL="171434" indent="-171434">
              <a:buFont typeface="Arial"/>
              <a:buChar char="•"/>
            </a:pPr>
            <a:r>
              <a:rPr lang="en-US" dirty="0">
                <a:effectLst>
                  <a:glow rad="50800">
                    <a:schemeClr val="bg1">
                      <a:alpha val="15000"/>
                    </a:schemeClr>
                  </a:glow>
                </a:effectLst>
              </a:rPr>
              <a:t>RUIHS: UPnP HTML5 RUI Server Service</a:t>
            </a:r>
          </a:p>
          <a:p>
            <a:pPr marL="171434" indent="-171434">
              <a:buFont typeface="Arial"/>
              <a:buChar char="•"/>
            </a:pPr>
            <a:r>
              <a:rPr lang="en-US" dirty="0">
                <a:effectLst>
                  <a:glow rad="50800">
                    <a:schemeClr val="bg1">
                      <a:alpha val="15000"/>
                    </a:schemeClr>
                  </a:glow>
                </a:effectLst>
              </a:rPr>
              <a:t>RUIHS-CP: UPnP HTML5 RUI Server Service Control Point</a:t>
            </a:r>
          </a:p>
          <a:p>
            <a:pPr marL="171434" indent="-171434">
              <a:buFont typeface="Arial"/>
              <a:buChar char="•"/>
            </a:pPr>
            <a:r>
              <a:rPr lang="en-US" dirty="0">
                <a:effectLst>
                  <a:glow rad="50800">
                    <a:schemeClr val="bg1">
                      <a:alpha val="15000"/>
                    </a:schemeClr>
                  </a:glow>
                </a:effectLst>
              </a:rPr>
              <a:t>RUIHTS: HTML5 RUI Transport Server</a:t>
            </a:r>
          </a:p>
          <a:p>
            <a:pPr marL="171434" indent="-171434">
              <a:buFont typeface="Arial"/>
              <a:buChar char="•"/>
            </a:pPr>
            <a:r>
              <a:rPr lang="en-US" dirty="0">
                <a:effectLst>
                  <a:glow rad="50800">
                    <a:schemeClr val="bg1">
                      <a:alpha val="15000"/>
                    </a:schemeClr>
                  </a:glow>
                </a:effectLst>
              </a:rPr>
              <a:t>RUIHTC: HTML5 RUI Transport Client</a:t>
            </a:r>
          </a:p>
          <a:p>
            <a:pPr marL="171434" indent="-171434">
              <a:buFont typeface="Arial"/>
              <a:buChar char="•"/>
            </a:pPr>
            <a:r>
              <a:rPr lang="en-US" dirty="0">
                <a:effectLst>
                  <a:glow rad="50800">
                    <a:schemeClr val="bg1">
                      <a:alpha val="15000"/>
                    </a:schemeClr>
                  </a:glow>
                </a:effectLst>
              </a:rPr>
              <a:t>ADS: Adaptive Delivery Server</a:t>
            </a:r>
          </a:p>
          <a:p>
            <a:pPr marL="171434" indent="-171434">
              <a:buFont typeface="Arial"/>
              <a:buChar char="•"/>
            </a:pPr>
            <a:r>
              <a:rPr lang="en-US" dirty="0">
                <a:effectLst>
                  <a:glow rad="50800">
                    <a:schemeClr val="bg1">
                      <a:alpha val="15000"/>
                    </a:schemeClr>
                  </a:glow>
                </a:effectLst>
              </a:rPr>
              <a:t>ADC: Adaptive Delivery Client</a:t>
            </a:r>
          </a:p>
          <a:p>
            <a:pPr marL="171434" indent="-171434">
              <a:buFont typeface="Arial"/>
              <a:buChar char="•"/>
            </a:pPr>
            <a:r>
              <a:rPr lang="en-US" dirty="0">
                <a:effectLst>
                  <a:glow rad="50800">
                    <a:schemeClr val="bg1">
                      <a:alpha val="15000"/>
                    </a:schemeClr>
                  </a:glow>
                </a:effectLst>
              </a:rPr>
              <a:t>DMP: Digital Media Player</a:t>
            </a:r>
          </a:p>
          <a:p>
            <a:pPr marL="171434" indent="-171434">
              <a:buFont typeface="Arial"/>
              <a:buChar char="•"/>
            </a:pPr>
            <a:r>
              <a:rPr lang="en-US" dirty="0">
                <a:effectLst>
                  <a:glow rad="50800">
                    <a:schemeClr val="bg1">
                      <a:alpha val="15000"/>
                    </a:schemeClr>
                  </a:glow>
                </a:effectLst>
              </a:rPr>
              <a:t>DMR: Digital Media Renderer</a:t>
            </a:r>
          </a:p>
          <a:p>
            <a:pPr marL="171434" indent="-171434">
              <a:buFont typeface="Arial"/>
              <a:buChar char="•"/>
            </a:pPr>
            <a:r>
              <a:rPr lang="en-US" dirty="0">
                <a:effectLst>
                  <a:glow rad="50800">
                    <a:schemeClr val="bg1">
                      <a:alpha val="15000"/>
                    </a:schemeClr>
                  </a:glow>
                </a:effectLst>
              </a:rPr>
              <a:t>XDMR: Extended DMR</a:t>
            </a:r>
          </a:p>
          <a:p>
            <a:pPr marL="171434" indent="-171434">
              <a:buFont typeface="Arial"/>
              <a:buChar char="•"/>
            </a:pPr>
            <a:r>
              <a:rPr lang="en-US" dirty="0">
                <a:effectLst>
                  <a:glow rad="50800">
                    <a:schemeClr val="bg1">
                      <a:alpha val="15000"/>
                    </a:schemeClr>
                  </a:glow>
                </a:effectLst>
              </a:rPr>
              <a:t>DIAGE: Diagnostics Endpoint</a:t>
            </a:r>
          </a:p>
          <a:p>
            <a:pPr marL="171434" indent="-171434">
              <a:buFont typeface="Arial"/>
              <a:buChar char="•"/>
            </a:pPr>
            <a:r>
              <a:rPr lang="en-US" dirty="0">
                <a:effectLst>
                  <a:glow rad="50800">
                    <a:schemeClr val="bg1">
                      <a:alpha val="15000"/>
                    </a:schemeClr>
                  </a:glow>
                </a:effectLst>
              </a:rPr>
              <a:t>DIAGC: Diagnostic Controller</a:t>
            </a:r>
          </a:p>
          <a:p>
            <a:pPr marL="171434" indent="-171434">
              <a:buFont typeface="Arial"/>
              <a:buChar char="•"/>
            </a:pPr>
            <a:r>
              <a:rPr lang="en-US" dirty="0">
                <a:effectLst>
                  <a:glow rad="50800">
                    <a:schemeClr val="bg1">
                      <a:alpha val="15000"/>
                    </a:schemeClr>
                  </a:glow>
                </a:effectLst>
              </a:rPr>
              <a:t>LPC: Low Power Controller</a:t>
            </a:r>
          </a:p>
          <a:p>
            <a:pPr marL="171434" indent="-171434">
              <a:buFont typeface="Arial"/>
              <a:buChar char="•"/>
            </a:pPr>
            <a:r>
              <a:rPr lang="en-US" dirty="0">
                <a:effectLst>
                  <a:glow rad="50800">
                    <a:schemeClr val="bg1">
                      <a:alpha val="15000"/>
                    </a:schemeClr>
                  </a:glow>
                </a:effectLst>
              </a:rPr>
              <a:t>LPE: Low Power Endpoint</a:t>
            </a:r>
          </a:p>
          <a:p>
            <a:pPr marL="171434" indent="-171434">
              <a:buFont typeface="Arial"/>
              <a:buChar char="•"/>
            </a:pPr>
            <a:r>
              <a:rPr lang="en-US" dirty="0">
                <a:effectLst>
                  <a:glow rad="50800">
                    <a:schemeClr val="bg1">
                      <a:alpha val="15000"/>
                    </a:schemeClr>
                  </a:glow>
                </a:effectLst>
              </a:rPr>
              <a:t>AUTHS: Authentication Server</a:t>
            </a:r>
          </a:p>
          <a:p>
            <a:pPr marL="171434" indent="-171434">
              <a:buFont typeface="Arial"/>
              <a:buChar char="•"/>
            </a:pPr>
            <a:r>
              <a:rPr lang="en-US" dirty="0">
                <a:effectLst>
                  <a:glow rad="50800">
                    <a:schemeClr val="bg1">
                      <a:alpha val="15000"/>
                    </a:schemeClr>
                  </a:glow>
                </a:effectLst>
              </a:rPr>
              <a:t>AUTHC: Authentication Client</a:t>
            </a:r>
          </a:p>
          <a:p>
            <a:pPr defTabSz="914213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1D7B1-C4CE-0649-8260-B6200E4F66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4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55625" y="650875"/>
            <a:ext cx="5791200" cy="3257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1E56B-5CD8-4089-98E1-3404AE0E19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61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4" indent="-171434">
              <a:buFont typeface="Arial"/>
              <a:buChar char="•"/>
            </a:pPr>
            <a:r>
              <a:rPr lang="en-US" dirty="0" smtClean="0"/>
              <a:t>RUI</a:t>
            </a:r>
            <a:r>
              <a:rPr lang="en-US" baseline="0" dirty="0" smtClean="0"/>
              <a:t> Server and Authentication Server component are located in the cloud</a:t>
            </a:r>
            <a:endParaRPr lang="en-US" dirty="0" smtClean="0"/>
          </a:p>
          <a:p>
            <a:pPr marL="171434" indent="-171434">
              <a:buFont typeface="Arial"/>
              <a:buChar char="•"/>
            </a:pPr>
            <a:r>
              <a:rPr lang="en-US" baseline="0" dirty="0" smtClean="0"/>
              <a:t>Only A/V Server component is in the service provider supplied STB in the home</a:t>
            </a:r>
          </a:p>
          <a:p>
            <a:pPr marL="171434" indent="-171434">
              <a:buFont typeface="Arial"/>
              <a:buChar char="•"/>
            </a:pPr>
            <a:r>
              <a:rPr lang="en-US" baseline="0" dirty="0" smtClean="0"/>
              <a:t>Architecture that provides transition path for cloud to ground (or All-IP) content delivery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0448E-1065-4808-8836-D9C3458E2F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51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9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200151"/>
            <a:ext cx="5867400" cy="838200"/>
          </a:xfrm>
          <a:effectLst>
            <a:outerShdw blurRad="88900" dir="5400000" algn="ctr" rotWithShape="0">
              <a:schemeClr val="bg1">
                <a:alpha val="67000"/>
              </a:scheme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sz="5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885950"/>
            <a:ext cx="3276600" cy="533400"/>
          </a:xfrm>
          <a:effectLst>
            <a:outerShdw blurRad="88900" dir="5400000" algn="ctr" rotWithShape="0">
              <a:schemeClr val="bg1">
                <a:alpha val="67000"/>
              </a:schemeClr>
            </a:outerShdw>
          </a:effectLst>
        </p:spPr>
        <p:txBody>
          <a:bodyPr vert="horz" lIns="91430" tIns="45715" rIns="91430" bIns="45715" rtlCol="0">
            <a:noAutofit/>
          </a:bodyPr>
          <a:lstStyle>
            <a:lvl1pPr marL="342861" indent="-342861">
              <a:buNone/>
              <a:defRPr lang="en-US" sz="3200" b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2" descr="C:\data\JDLDEV\projects\CableLabs\graphics\cablelabs-logo-whi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28243"/>
            <a:ext cx="3657600" cy="56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3867150"/>
            <a:ext cx="3429000" cy="304800"/>
          </a:xfrm>
          <a:effectLst>
            <a:outerShdw blurRad="88900" dir="5400000" algn="ctr" rotWithShape="0">
              <a:schemeClr val="bg1">
                <a:alpha val="67000"/>
              </a:schemeClr>
            </a:outerShdw>
          </a:effectLst>
        </p:spPr>
        <p:txBody>
          <a:bodyPr vert="horz" lIns="91430" tIns="45715" rIns="91430" bIns="45715" rtlCol="0">
            <a:noAutofit/>
          </a:bodyPr>
          <a:lstStyle>
            <a:lvl1pPr marL="342861" indent="-342861">
              <a:buNone/>
              <a:defRPr lang="en-US" sz="1800" b="0" dirty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en-US" dirty="0" smtClean="0"/>
              <a:t>Presenter name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4095750"/>
            <a:ext cx="3429000" cy="228600"/>
          </a:xfrm>
          <a:effectLst>
            <a:outerShdw blurRad="88900" dir="5400000" algn="ctr" rotWithShape="0">
              <a:schemeClr val="bg1">
                <a:alpha val="67000"/>
              </a:schemeClr>
            </a:outerShdw>
          </a:effectLst>
        </p:spPr>
        <p:txBody>
          <a:bodyPr vert="horz" lIns="91430" tIns="45715" rIns="91430" bIns="45715" rtlCol="0">
            <a:noAutofit/>
          </a:bodyPr>
          <a:lstStyle>
            <a:lvl1pPr marL="342861" indent="-342861">
              <a:buNone/>
              <a:defRPr lang="en-US" sz="1100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marL="0" lvl="0" indent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114800" y="4705350"/>
            <a:ext cx="4948518" cy="23082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0" marR="0" indent="0" algn="r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Cable Television Laboratories, Inc. 2013. </a:t>
            </a:r>
            <a:endParaRPr lang="en-US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183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1" y="133351"/>
            <a:ext cx="8839200" cy="569119"/>
          </a:xfrm>
          <a:effectLst/>
        </p:spPr>
        <p:txBody>
          <a:bodyPr anchor="b"/>
          <a:lstStyle>
            <a:lvl1pPr algn="l">
              <a:defRPr sz="3600" b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glow rad="63500">
                    <a:schemeClr val="bg1">
                      <a:alpha val="15000"/>
                    </a:schemeClr>
                  </a:glo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52401" y="1200150"/>
            <a:ext cx="8839200" cy="3124200"/>
          </a:xfrm>
        </p:spPr>
        <p:txBody>
          <a:bodyPr/>
          <a:lstStyle>
            <a:lvl1pPr>
              <a:defRPr b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" y="666750"/>
            <a:ext cx="6400800" cy="304800"/>
          </a:xfrm>
          <a:effectLst/>
        </p:spPr>
        <p:txBody>
          <a:bodyPr anchor="ctr"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1"/>
                </a:solidFill>
                <a:effectLst>
                  <a:glow rad="50800">
                    <a:schemeClr val="bg1">
                      <a:alpha val="15000"/>
                    </a:schemeClr>
                  </a:glow>
                </a:effectLst>
                <a:latin typeface="+mj-lt"/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4552950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Slide </a:t>
            </a:r>
            <a:fld id="{E4359386-05E0-4F47-AE78-12F821A002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940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081" y="1396044"/>
            <a:ext cx="7920321" cy="530389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5080" y="1976719"/>
            <a:ext cx="7947214" cy="2527137"/>
          </a:xfrm>
        </p:spPr>
        <p:txBody>
          <a:bodyPr/>
          <a:lstStyle>
            <a:lvl2pPr marL="685722" indent="-228574">
              <a:buSzPct val="65000"/>
              <a:buFont typeface="Courier New" pitchFamily="49" charset="0"/>
              <a:buChar char="o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1389065" y="4797029"/>
            <a:ext cx="5926137" cy="273844"/>
          </a:xfrm>
          <a:prstGeom prst="rect">
            <a:avLst/>
          </a:prstGeom>
        </p:spPr>
        <p:txBody>
          <a:bodyPr lIns="91430" tIns="45715" rIns="91430" bIns="45715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Cable Television Laboratories, Inc. 2013.  All Rights Reserved. Proprietary/Confidential.</a:t>
            </a:r>
            <a:endParaRPr lang="en-US" dirty="0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1"/>
          </p:nvPr>
        </p:nvSpPr>
        <p:spPr>
          <a:xfrm>
            <a:off x="6884989" y="4794649"/>
            <a:ext cx="1057275" cy="273844"/>
          </a:xfrm>
          <a:prstGeom prst="rect">
            <a:avLst/>
          </a:prstGeom>
        </p:spPr>
        <p:txBody>
          <a:bodyPr lIns="91430" tIns="45715" rIns="91430" bIns="45715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A3BBE353-75AA-49B6-BC56-3F553860676D}" type="datetime1">
              <a:rPr lang="en-US"/>
              <a:pPr>
                <a:defRPr/>
              </a:pPr>
              <a:t>3/12/14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164" y="4794649"/>
            <a:ext cx="358775" cy="273844"/>
          </a:xfrm>
          <a:prstGeom prst="rect">
            <a:avLst/>
          </a:prstGeom>
        </p:spPr>
        <p:txBody>
          <a:bodyPr lIns="91430" tIns="45715" rIns="91430" bIns="45715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2C3FEAD-031A-4AF2-8C32-8365DA39C2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680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/>
            </a:lvl1pPr>
          </a:lstStyle>
          <a:p>
            <a:pPr>
              <a:defRPr/>
            </a:pPr>
            <a:fld id="{63279FA2-B419-4B39-9D3E-B9FCC726E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193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7444154" y="228603"/>
            <a:ext cx="1377461" cy="498230"/>
          </a:xfrm>
          <a:prstGeom prst="rect">
            <a:avLst/>
          </a:prstGeom>
          <a:ln w="57150">
            <a:noFill/>
          </a:ln>
          <a:effectLst>
            <a:glow rad="25400">
              <a:schemeClr val="bg1">
                <a:lumMod val="85000"/>
              </a:schemeClr>
            </a:glow>
          </a:effectLst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800" b="1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0" y="1114425"/>
            <a:ext cx="9144000" cy="29146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1" y="114300"/>
            <a:ext cx="6623539" cy="685800"/>
          </a:xfrm>
          <a:prstGeom prst="rect">
            <a:avLst/>
          </a:prstGeom>
          <a:noFill/>
        </p:spPr>
        <p:txBody>
          <a:bodyPr rtlCol="0">
            <a:normAutofit/>
          </a:bodyPr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047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4" y="133351"/>
            <a:ext cx="8839197" cy="536971"/>
          </a:xfrm>
          <a:prstGeom prst="rect">
            <a:avLst/>
          </a:prstGeom>
          <a:effectLst>
            <a:outerShdw blurRad="63500" sx="109000" sy="109000" algn="ctr" rotWithShape="0">
              <a:schemeClr val="bg1">
                <a:alpha val="40000"/>
              </a:schemeClr>
            </a:outerShdw>
          </a:effectLst>
        </p:spPr>
        <p:txBody>
          <a:bodyPr vert="horz" lIns="91430" tIns="45715" rIns="91430" bIns="45715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4" y="1200152"/>
            <a:ext cx="8839197" cy="3200399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3" y="4620236"/>
            <a:ext cx="2530469" cy="38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3657600" y="4715531"/>
            <a:ext cx="5410200" cy="23082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0" marR="0" indent="0" algn="r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Cable Television Laboratories, Inc. 2013. 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046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8" r:id="rId3"/>
    <p:sldLayoutId id="2147483701" r:id="rId4"/>
    <p:sldLayoutId id="2147483702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296" rtl="0" eaLnBrk="1" latinLnBrk="0" hangingPunct="1">
        <a:spcBef>
          <a:spcPct val="0"/>
        </a:spcBef>
        <a:buNone/>
        <a:defRPr sz="3600" b="0" kern="1200" spc="-15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914296" rtl="0" eaLnBrk="1" latinLnBrk="0" hangingPunct="1">
        <a:spcBef>
          <a:spcPct val="20000"/>
        </a:spcBef>
        <a:buFont typeface="Arial" pitchFamily="34" charset="0"/>
        <a:buChar char="•"/>
        <a:defRPr sz="2400" b="0" kern="1200" spc="0">
          <a:solidFill>
            <a:schemeClr val="bg2">
              <a:lumMod val="25000"/>
            </a:schemeClr>
          </a:solidFill>
          <a:latin typeface="+mj-lt"/>
          <a:ea typeface="+mn-ea"/>
          <a:cs typeface="+mn-cs"/>
        </a:defRPr>
      </a:lvl1pPr>
      <a:lvl2pPr marL="742866" indent="-285717" algn="l" defTabSz="914296" rtl="0" eaLnBrk="1" latinLnBrk="0" hangingPunct="1">
        <a:spcBef>
          <a:spcPct val="20000"/>
        </a:spcBef>
        <a:buFont typeface="Arial" pitchFamily="34" charset="0"/>
        <a:buChar char="–"/>
        <a:defRPr sz="2400" b="0" kern="1200" spc="0">
          <a:solidFill>
            <a:schemeClr val="bg2">
              <a:lumMod val="25000"/>
            </a:schemeClr>
          </a:solidFill>
          <a:latin typeface="+mj-lt"/>
          <a:ea typeface="+mn-ea"/>
          <a:cs typeface="+mn-cs"/>
        </a:defRPr>
      </a:lvl2pPr>
      <a:lvl3pPr marL="1142870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1800" b="0" kern="1200" spc="0">
          <a:solidFill>
            <a:schemeClr val="bg2">
              <a:lumMod val="25000"/>
            </a:schemeClr>
          </a:solidFill>
          <a:latin typeface="+mj-lt"/>
          <a:ea typeface="+mn-ea"/>
          <a:cs typeface="+mn-cs"/>
        </a:defRPr>
      </a:lvl3pPr>
      <a:lvl4pPr marL="1600018" indent="-228574" algn="l" defTabSz="914296" rtl="0" eaLnBrk="1" latinLnBrk="0" hangingPunct="1">
        <a:spcBef>
          <a:spcPct val="20000"/>
        </a:spcBef>
        <a:buFont typeface="Arial" pitchFamily="34" charset="0"/>
        <a:buChar char="–"/>
        <a:defRPr sz="1800" b="0" kern="1200" spc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167" indent="-228574" algn="l" defTabSz="914296" rtl="0" eaLnBrk="1" latinLnBrk="0" hangingPunct="1">
        <a:spcBef>
          <a:spcPct val="20000"/>
        </a:spcBef>
        <a:buFont typeface="Arial" pitchFamily="34" charset="0"/>
        <a:buChar char="»"/>
        <a:defRPr sz="1800" b="0" kern="1200" spc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315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3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1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9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7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jpg"/><Relationship Id="rId10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25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4.emf"/><Relationship Id="rId7" Type="http://schemas.openxmlformats.org/officeDocument/2006/relationships/image" Target="../media/image26.jpe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7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jpeg"/><Relationship Id="rId9" Type="http://schemas.openxmlformats.org/officeDocument/2006/relationships/image" Target="../media/image31.png"/><Relationship Id="rId10" Type="http://schemas.openxmlformats.org/officeDocument/2006/relationships/image" Target="../media/image3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mailto:a.bhagwat@cablelabs.com" TargetMode="External"/><Relationship Id="rId3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14400" y="1352550"/>
            <a:ext cx="7848600" cy="838200"/>
          </a:xfrm>
        </p:spPr>
        <p:txBody>
          <a:bodyPr/>
          <a:lstStyle/>
          <a:p>
            <a:r>
              <a:rPr lang="en-US" sz="4000" dirty="0" smtClean="0"/>
              <a:t>DLNA CVP-2 Overview for W3C</a:t>
            </a:r>
            <a:endParaRPr lang="en-US" sz="4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8200" y="2038350"/>
            <a:ext cx="7848600" cy="838200"/>
          </a:xfrm>
        </p:spPr>
        <p:txBody>
          <a:bodyPr/>
          <a:lstStyle/>
          <a:p>
            <a:r>
              <a:rPr lang="en-US" sz="2400" dirty="0" smtClean="0"/>
              <a:t>Premium </a:t>
            </a:r>
            <a:r>
              <a:rPr lang="en-US" sz="2400" dirty="0"/>
              <a:t>content </a:t>
            </a:r>
            <a:r>
              <a:rPr lang="en-US" sz="2400" dirty="0" smtClean="0"/>
              <a:t>on any device, in any room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0899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 descr="iP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902722"/>
            <a:ext cx="914400" cy="983228"/>
          </a:xfrm>
          <a:prstGeom prst="rect">
            <a:avLst/>
          </a:prstGeom>
        </p:spPr>
      </p:pic>
      <p:pic>
        <p:nvPicPr>
          <p:cNvPr id="22" name="Picture 6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981380"/>
            <a:ext cx="653143" cy="67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28897" y="133350"/>
            <a:ext cx="9143999" cy="457200"/>
          </a:xfrm>
          <a:effectLst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glow rad="63500">
                    <a:schemeClr val="bg1">
                      <a:alpha val="15000"/>
                    </a:schemeClr>
                  </a:glow>
                </a:effectLst>
              </a:rPr>
              <a:t>DLNA CVP-</a:t>
            </a:r>
            <a:r>
              <a:rPr lang="en-US" sz="3600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glow rad="63500">
                    <a:schemeClr val="bg1">
                      <a:alpha val="15000"/>
                    </a:schemeClr>
                  </a:glow>
                </a:effectLst>
              </a:rPr>
              <a:t>2 Guidelines and Test</a:t>
            </a:r>
            <a:endParaRPr lang="en-US" sz="3600" dirty="0">
              <a:solidFill>
                <a:schemeClr val="tx1">
                  <a:lumMod val="90000"/>
                  <a:lumOff val="10000"/>
                </a:schemeClr>
              </a:solidFill>
              <a:effectLst>
                <a:glow rad="63500">
                  <a:schemeClr val="bg1">
                    <a:alpha val="15000"/>
                  </a:schemeClr>
                </a:glow>
              </a:effectLst>
            </a:endParaRPr>
          </a:p>
        </p:txBody>
      </p:sp>
      <p:pic>
        <p:nvPicPr>
          <p:cNvPr id="20" name="Picture 4" descr="http://www.google.com/tv/images/sgtv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964178"/>
            <a:ext cx="2057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508" b="27005"/>
          <a:stretch/>
        </p:blipFill>
        <p:spPr>
          <a:xfrm>
            <a:off x="625993" y="3021578"/>
            <a:ext cx="1447800" cy="43923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24" name="TextBox 23"/>
          <p:cNvSpPr txBox="1"/>
          <p:nvPr/>
        </p:nvSpPr>
        <p:spPr>
          <a:xfrm>
            <a:off x="762000" y="3589739"/>
            <a:ext cx="1600200" cy="346239"/>
          </a:xfrm>
          <a:prstGeom prst="rect">
            <a:avLst/>
          </a:prstGeom>
          <a:noFill/>
        </p:spPr>
        <p:txBody>
          <a:bodyPr wrap="square" lIns="91430" tIns="45715" rIns="91430" bIns="45715">
            <a:spAutoFit/>
          </a:bodyPr>
          <a:lstStyle/>
          <a:p>
            <a:pPr>
              <a:lnSpc>
                <a:spcPts val="960"/>
              </a:lnSpc>
              <a:defRPr/>
            </a:pPr>
            <a:r>
              <a:rPr lang="en-US" sz="1100" i="1" dirty="0">
                <a:solidFill>
                  <a:prstClr val="white">
                    <a:lumMod val="65000"/>
                  </a:prstClr>
                </a:solidFill>
                <a:latin typeface="Arial" charset="0"/>
                <a:ea typeface="ＭＳ Ｐゴシック" panose="020B0600070205080204" pitchFamily="34" charset="-128"/>
                <a:cs typeface="Arial" charset="0"/>
              </a:rPr>
              <a:t>Service Provider</a:t>
            </a:r>
          </a:p>
          <a:p>
            <a:pPr>
              <a:lnSpc>
                <a:spcPts val="960"/>
              </a:lnSpc>
              <a:defRPr/>
            </a:pPr>
            <a:r>
              <a:rPr lang="en-US" sz="1100" i="1" dirty="0">
                <a:solidFill>
                  <a:prstClr val="white">
                    <a:lumMod val="65000"/>
                  </a:prstClr>
                </a:solidFill>
                <a:latin typeface="Arial" charset="0"/>
                <a:ea typeface="ＭＳ Ｐゴシック" panose="020B0600070205080204" pitchFamily="34" charset="-128"/>
                <a:cs typeface="Arial" charset="0"/>
              </a:rPr>
              <a:t>Set Top </a:t>
            </a:r>
            <a:r>
              <a:rPr lang="en-US" sz="1100" i="1" dirty="0" smtClean="0">
                <a:solidFill>
                  <a:prstClr val="white">
                    <a:lumMod val="65000"/>
                  </a:prstClr>
                </a:solidFill>
                <a:latin typeface="Arial" charset="0"/>
                <a:ea typeface="ＭＳ Ｐゴシック" panose="020B0600070205080204" pitchFamily="34" charset="-128"/>
                <a:cs typeface="Arial" charset="0"/>
              </a:rPr>
              <a:t>Box/Gateway</a:t>
            </a:r>
            <a:endParaRPr lang="en-US" sz="1100" i="1" dirty="0">
              <a:solidFill>
                <a:prstClr val="white">
                  <a:lumMod val="65000"/>
                </a:prstClr>
              </a:solidFill>
              <a:latin typeface="Arial" charset="0"/>
              <a:ea typeface="ＭＳ Ｐゴシック" panose="020B0600070205080204" pitchFamily="34" charset="-128"/>
              <a:cs typeface="Arial" charset="0"/>
            </a:endParaRPr>
          </a:p>
        </p:txBody>
      </p:sp>
      <p:pic>
        <p:nvPicPr>
          <p:cNvPr id="27" name="Picture 6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7153" y="982490"/>
            <a:ext cx="204664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2" descr="cable_coax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4380169">
            <a:off x="265025" y="3178026"/>
            <a:ext cx="191184" cy="46227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0" name="Group 7"/>
          <p:cNvGrpSpPr>
            <a:grpSpLocks/>
          </p:cNvGrpSpPr>
          <p:nvPr/>
        </p:nvGrpSpPr>
        <p:grpSpPr bwMode="auto">
          <a:xfrm rot="5400000">
            <a:off x="317473" y="2780306"/>
            <a:ext cx="127054" cy="609599"/>
            <a:chOff x="4967" y="2503"/>
            <a:chExt cx="307" cy="873"/>
          </a:xfrm>
        </p:grpSpPr>
        <p:grpSp>
          <p:nvGrpSpPr>
            <p:cNvPr id="31" name="Group 8"/>
            <p:cNvGrpSpPr>
              <a:grpSpLocks/>
            </p:cNvGrpSpPr>
            <p:nvPr/>
          </p:nvGrpSpPr>
          <p:grpSpPr bwMode="auto">
            <a:xfrm rot="10800000" flipH="1" flipV="1">
              <a:off x="4967" y="2525"/>
              <a:ext cx="284" cy="851"/>
              <a:chOff x="5842" y="2470"/>
              <a:chExt cx="479" cy="1437"/>
            </a:xfrm>
          </p:grpSpPr>
          <p:sp>
            <p:nvSpPr>
              <p:cNvPr id="41" name="Freeform 9"/>
              <p:cNvSpPr>
                <a:spLocks/>
              </p:cNvSpPr>
              <p:nvPr/>
            </p:nvSpPr>
            <p:spPr bwMode="auto">
              <a:xfrm rot="-483479">
                <a:off x="6104" y="3215"/>
                <a:ext cx="115" cy="41"/>
              </a:xfrm>
              <a:custGeom>
                <a:avLst/>
                <a:gdLst>
                  <a:gd name="T0" fmla="*/ 61 w 270"/>
                  <a:gd name="T1" fmla="*/ 41 h 82"/>
                  <a:gd name="T2" fmla="*/ 66 w 270"/>
                  <a:gd name="T3" fmla="*/ 40 h 82"/>
                  <a:gd name="T4" fmla="*/ 72 w 270"/>
                  <a:gd name="T5" fmla="*/ 40 h 82"/>
                  <a:gd name="T6" fmla="*/ 78 w 270"/>
                  <a:gd name="T7" fmla="*/ 39 h 82"/>
                  <a:gd name="T8" fmla="*/ 83 w 270"/>
                  <a:gd name="T9" fmla="*/ 38 h 82"/>
                  <a:gd name="T10" fmla="*/ 87 w 270"/>
                  <a:gd name="T11" fmla="*/ 37 h 82"/>
                  <a:gd name="T12" fmla="*/ 92 w 270"/>
                  <a:gd name="T13" fmla="*/ 36 h 82"/>
                  <a:gd name="T14" fmla="*/ 96 w 270"/>
                  <a:gd name="T15" fmla="*/ 35 h 82"/>
                  <a:gd name="T16" fmla="*/ 102 w 270"/>
                  <a:gd name="T17" fmla="*/ 33 h 82"/>
                  <a:gd name="T18" fmla="*/ 109 w 270"/>
                  <a:gd name="T19" fmla="*/ 30 h 82"/>
                  <a:gd name="T20" fmla="*/ 112 w 270"/>
                  <a:gd name="T21" fmla="*/ 26 h 82"/>
                  <a:gd name="T22" fmla="*/ 114 w 270"/>
                  <a:gd name="T23" fmla="*/ 22 h 82"/>
                  <a:gd name="T24" fmla="*/ 114 w 270"/>
                  <a:gd name="T25" fmla="*/ 18 h 82"/>
                  <a:gd name="T26" fmla="*/ 112 w 270"/>
                  <a:gd name="T27" fmla="*/ 13 h 82"/>
                  <a:gd name="T28" fmla="*/ 109 w 270"/>
                  <a:gd name="T29" fmla="*/ 10 h 82"/>
                  <a:gd name="T30" fmla="*/ 102 w 270"/>
                  <a:gd name="T31" fmla="*/ 7 h 82"/>
                  <a:gd name="T32" fmla="*/ 96 w 270"/>
                  <a:gd name="T33" fmla="*/ 4 h 82"/>
                  <a:gd name="T34" fmla="*/ 92 w 270"/>
                  <a:gd name="T35" fmla="*/ 3 h 82"/>
                  <a:gd name="T36" fmla="*/ 87 w 270"/>
                  <a:gd name="T37" fmla="*/ 2 h 82"/>
                  <a:gd name="T38" fmla="*/ 83 w 270"/>
                  <a:gd name="T39" fmla="*/ 1 h 82"/>
                  <a:gd name="T40" fmla="*/ 78 w 270"/>
                  <a:gd name="T41" fmla="*/ 0 h 82"/>
                  <a:gd name="T42" fmla="*/ 72 w 270"/>
                  <a:gd name="T43" fmla="*/ 0 h 82"/>
                  <a:gd name="T44" fmla="*/ 66 w 270"/>
                  <a:gd name="T45" fmla="*/ 0 h 82"/>
                  <a:gd name="T46" fmla="*/ 61 w 270"/>
                  <a:gd name="T47" fmla="*/ 0 h 82"/>
                  <a:gd name="T48" fmla="*/ 55 w 270"/>
                  <a:gd name="T49" fmla="*/ 0 h 82"/>
                  <a:gd name="T50" fmla="*/ 49 w 270"/>
                  <a:gd name="T51" fmla="*/ 0 h 82"/>
                  <a:gd name="T52" fmla="*/ 43 w 270"/>
                  <a:gd name="T53" fmla="*/ 0 h 82"/>
                  <a:gd name="T54" fmla="*/ 38 w 270"/>
                  <a:gd name="T55" fmla="*/ 0 h 82"/>
                  <a:gd name="T56" fmla="*/ 32 w 270"/>
                  <a:gd name="T57" fmla="*/ 1 h 82"/>
                  <a:gd name="T58" fmla="*/ 28 w 270"/>
                  <a:gd name="T59" fmla="*/ 2 h 82"/>
                  <a:gd name="T60" fmla="*/ 23 w 270"/>
                  <a:gd name="T61" fmla="*/ 3 h 82"/>
                  <a:gd name="T62" fmla="*/ 19 w 270"/>
                  <a:gd name="T63" fmla="*/ 4 h 82"/>
                  <a:gd name="T64" fmla="*/ 15 w 270"/>
                  <a:gd name="T65" fmla="*/ 6 h 82"/>
                  <a:gd name="T66" fmla="*/ 12 w 270"/>
                  <a:gd name="T67" fmla="*/ 7 h 82"/>
                  <a:gd name="T68" fmla="*/ 6 w 270"/>
                  <a:gd name="T69" fmla="*/ 10 h 82"/>
                  <a:gd name="T70" fmla="*/ 3 w 270"/>
                  <a:gd name="T71" fmla="*/ 13 h 82"/>
                  <a:gd name="T72" fmla="*/ 0 w 270"/>
                  <a:gd name="T73" fmla="*/ 18 h 82"/>
                  <a:gd name="T74" fmla="*/ 0 w 270"/>
                  <a:gd name="T75" fmla="*/ 22 h 82"/>
                  <a:gd name="T76" fmla="*/ 3 w 270"/>
                  <a:gd name="T77" fmla="*/ 26 h 82"/>
                  <a:gd name="T78" fmla="*/ 6 w 270"/>
                  <a:gd name="T79" fmla="*/ 30 h 82"/>
                  <a:gd name="T80" fmla="*/ 12 w 270"/>
                  <a:gd name="T81" fmla="*/ 32 h 82"/>
                  <a:gd name="T82" fmla="*/ 15 w 270"/>
                  <a:gd name="T83" fmla="*/ 33 h 82"/>
                  <a:gd name="T84" fmla="*/ 19 w 270"/>
                  <a:gd name="T85" fmla="*/ 35 h 82"/>
                  <a:gd name="T86" fmla="*/ 23 w 270"/>
                  <a:gd name="T87" fmla="*/ 36 h 82"/>
                  <a:gd name="T88" fmla="*/ 28 w 270"/>
                  <a:gd name="T89" fmla="*/ 37 h 82"/>
                  <a:gd name="T90" fmla="*/ 32 w 270"/>
                  <a:gd name="T91" fmla="*/ 38 h 82"/>
                  <a:gd name="T92" fmla="*/ 38 w 270"/>
                  <a:gd name="T93" fmla="*/ 39 h 82"/>
                  <a:gd name="T94" fmla="*/ 43 w 270"/>
                  <a:gd name="T95" fmla="*/ 40 h 82"/>
                  <a:gd name="T96" fmla="*/ 49 w 270"/>
                  <a:gd name="T97" fmla="*/ 40 h 82"/>
                  <a:gd name="T98" fmla="*/ 55 w 270"/>
                  <a:gd name="T99" fmla="*/ 41 h 82"/>
                  <a:gd name="T100" fmla="*/ 58 w 270"/>
                  <a:gd name="T101" fmla="*/ 41 h 8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0" h="82">
                    <a:moveTo>
                      <a:pt x="137" y="82"/>
                    </a:moveTo>
                    <a:lnTo>
                      <a:pt x="143" y="82"/>
                    </a:lnTo>
                    <a:lnTo>
                      <a:pt x="150" y="82"/>
                    </a:lnTo>
                    <a:lnTo>
                      <a:pt x="156" y="80"/>
                    </a:lnTo>
                    <a:lnTo>
                      <a:pt x="164" y="80"/>
                    </a:lnTo>
                    <a:lnTo>
                      <a:pt x="169" y="80"/>
                    </a:lnTo>
                    <a:lnTo>
                      <a:pt x="175" y="78"/>
                    </a:lnTo>
                    <a:lnTo>
                      <a:pt x="183" y="78"/>
                    </a:lnTo>
                    <a:lnTo>
                      <a:pt x="188" y="78"/>
                    </a:lnTo>
                    <a:lnTo>
                      <a:pt x="194" y="76"/>
                    </a:lnTo>
                    <a:lnTo>
                      <a:pt x="200" y="74"/>
                    </a:lnTo>
                    <a:lnTo>
                      <a:pt x="205" y="74"/>
                    </a:lnTo>
                    <a:lnTo>
                      <a:pt x="211" y="74"/>
                    </a:lnTo>
                    <a:lnTo>
                      <a:pt x="217" y="72"/>
                    </a:lnTo>
                    <a:lnTo>
                      <a:pt x="221" y="70"/>
                    </a:lnTo>
                    <a:lnTo>
                      <a:pt x="226" y="70"/>
                    </a:lnTo>
                    <a:lnTo>
                      <a:pt x="230" y="70"/>
                    </a:lnTo>
                    <a:lnTo>
                      <a:pt x="240" y="66"/>
                    </a:lnTo>
                    <a:lnTo>
                      <a:pt x="247" y="63"/>
                    </a:lnTo>
                    <a:lnTo>
                      <a:pt x="255" y="59"/>
                    </a:lnTo>
                    <a:lnTo>
                      <a:pt x="261" y="57"/>
                    </a:lnTo>
                    <a:lnTo>
                      <a:pt x="264" y="51"/>
                    </a:lnTo>
                    <a:lnTo>
                      <a:pt x="268" y="47"/>
                    </a:lnTo>
                    <a:lnTo>
                      <a:pt x="268" y="44"/>
                    </a:lnTo>
                    <a:lnTo>
                      <a:pt x="270" y="40"/>
                    </a:lnTo>
                    <a:lnTo>
                      <a:pt x="268" y="36"/>
                    </a:lnTo>
                    <a:lnTo>
                      <a:pt x="268" y="30"/>
                    </a:lnTo>
                    <a:lnTo>
                      <a:pt x="264" y="26"/>
                    </a:lnTo>
                    <a:lnTo>
                      <a:pt x="261" y="25"/>
                    </a:lnTo>
                    <a:lnTo>
                      <a:pt x="255" y="19"/>
                    </a:lnTo>
                    <a:lnTo>
                      <a:pt x="247" y="17"/>
                    </a:lnTo>
                    <a:lnTo>
                      <a:pt x="240" y="13"/>
                    </a:lnTo>
                    <a:lnTo>
                      <a:pt x="230" y="11"/>
                    </a:lnTo>
                    <a:lnTo>
                      <a:pt x="226" y="7"/>
                    </a:lnTo>
                    <a:lnTo>
                      <a:pt x="221" y="7"/>
                    </a:lnTo>
                    <a:lnTo>
                      <a:pt x="217" y="6"/>
                    </a:lnTo>
                    <a:lnTo>
                      <a:pt x="211" y="6"/>
                    </a:lnTo>
                    <a:lnTo>
                      <a:pt x="205" y="4"/>
                    </a:lnTo>
                    <a:lnTo>
                      <a:pt x="200" y="4"/>
                    </a:lnTo>
                    <a:lnTo>
                      <a:pt x="194" y="2"/>
                    </a:lnTo>
                    <a:lnTo>
                      <a:pt x="188" y="2"/>
                    </a:lnTo>
                    <a:lnTo>
                      <a:pt x="183" y="0"/>
                    </a:lnTo>
                    <a:lnTo>
                      <a:pt x="175" y="0"/>
                    </a:lnTo>
                    <a:lnTo>
                      <a:pt x="169" y="0"/>
                    </a:lnTo>
                    <a:lnTo>
                      <a:pt x="164" y="0"/>
                    </a:lnTo>
                    <a:lnTo>
                      <a:pt x="156" y="0"/>
                    </a:lnTo>
                    <a:lnTo>
                      <a:pt x="150" y="0"/>
                    </a:lnTo>
                    <a:lnTo>
                      <a:pt x="143" y="0"/>
                    </a:lnTo>
                    <a:lnTo>
                      <a:pt x="137" y="0"/>
                    </a:lnTo>
                    <a:lnTo>
                      <a:pt x="129" y="0"/>
                    </a:lnTo>
                    <a:lnTo>
                      <a:pt x="122" y="0"/>
                    </a:lnTo>
                    <a:lnTo>
                      <a:pt x="116" y="0"/>
                    </a:lnTo>
                    <a:lnTo>
                      <a:pt x="109" y="0"/>
                    </a:lnTo>
                    <a:lnTo>
                      <a:pt x="101" y="0"/>
                    </a:lnTo>
                    <a:lnTo>
                      <a:pt x="95" y="0"/>
                    </a:lnTo>
                    <a:lnTo>
                      <a:pt x="90" y="0"/>
                    </a:lnTo>
                    <a:lnTo>
                      <a:pt x="84" y="2"/>
                    </a:lnTo>
                    <a:lnTo>
                      <a:pt x="76" y="2"/>
                    </a:lnTo>
                    <a:lnTo>
                      <a:pt x="71" y="4"/>
                    </a:lnTo>
                    <a:lnTo>
                      <a:pt x="65" y="4"/>
                    </a:lnTo>
                    <a:lnTo>
                      <a:pt x="61" y="6"/>
                    </a:lnTo>
                    <a:lnTo>
                      <a:pt x="55" y="6"/>
                    </a:lnTo>
                    <a:lnTo>
                      <a:pt x="50" y="7"/>
                    </a:lnTo>
                    <a:lnTo>
                      <a:pt x="44" y="7"/>
                    </a:lnTo>
                    <a:lnTo>
                      <a:pt x="40" y="11"/>
                    </a:lnTo>
                    <a:lnTo>
                      <a:pt x="36" y="11"/>
                    </a:lnTo>
                    <a:lnTo>
                      <a:pt x="31" y="13"/>
                    </a:lnTo>
                    <a:lnTo>
                      <a:pt x="27" y="13"/>
                    </a:lnTo>
                    <a:lnTo>
                      <a:pt x="23" y="17"/>
                    </a:lnTo>
                    <a:lnTo>
                      <a:pt x="15" y="19"/>
                    </a:lnTo>
                    <a:lnTo>
                      <a:pt x="12" y="25"/>
                    </a:lnTo>
                    <a:lnTo>
                      <a:pt x="6" y="26"/>
                    </a:lnTo>
                    <a:lnTo>
                      <a:pt x="4" y="30"/>
                    </a:lnTo>
                    <a:lnTo>
                      <a:pt x="0" y="36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4" y="47"/>
                    </a:lnTo>
                    <a:lnTo>
                      <a:pt x="6" y="51"/>
                    </a:lnTo>
                    <a:lnTo>
                      <a:pt x="12" y="57"/>
                    </a:lnTo>
                    <a:lnTo>
                      <a:pt x="15" y="59"/>
                    </a:lnTo>
                    <a:lnTo>
                      <a:pt x="23" y="63"/>
                    </a:lnTo>
                    <a:lnTo>
                      <a:pt x="27" y="63"/>
                    </a:lnTo>
                    <a:lnTo>
                      <a:pt x="31" y="66"/>
                    </a:lnTo>
                    <a:lnTo>
                      <a:pt x="36" y="66"/>
                    </a:lnTo>
                    <a:lnTo>
                      <a:pt x="40" y="70"/>
                    </a:lnTo>
                    <a:lnTo>
                      <a:pt x="44" y="70"/>
                    </a:lnTo>
                    <a:lnTo>
                      <a:pt x="50" y="70"/>
                    </a:lnTo>
                    <a:lnTo>
                      <a:pt x="55" y="72"/>
                    </a:lnTo>
                    <a:lnTo>
                      <a:pt x="61" y="74"/>
                    </a:lnTo>
                    <a:lnTo>
                      <a:pt x="65" y="74"/>
                    </a:lnTo>
                    <a:lnTo>
                      <a:pt x="71" y="74"/>
                    </a:lnTo>
                    <a:lnTo>
                      <a:pt x="76" y="76"/>
                    </a:lnTo>
                    <a:lnTo>
                      <a:pt x="84" y="78"/>
                    </a:lnTo>
                    <a:lnTo>
                      <a:pt x="90" y="78"/>
                    </a:lnTo>
                    <a:lnTo>
                      <a:pt x="95" y="78"/>
                    </a:lnTo>
                    <a:lnTo>
                      <a:pt x="101" y="80"/>
                    </a:lnTo>
                    <a:lnTo>
                      <a:pt x="109" y="80"/>
                    </a:lnTo>
                    <a:lnTo>
                      <a:pt x="116" y="80"/>
                    </a:lnTo>
                    <a:lnTo>
                      <a:pt x="122" y="82"/>
                    </a:lnTo>
                    <a:lnTo>
                      <a:pt x="129" y="82"/>
                    </a:lnTo>
                    <a:lnTo>
                      <a:pt x="137" y="8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10"/>
              <p:cNvSpPr>
                <a:spLocks/>
              </p:cNvSpPr>
              <p:nvPr/>
            </p:nvSpPr>
            <p:spPr bwMode="auto">
              <a:xfrm>
                <a:off x="6010" y="2786"/>
                <a:ext cx="149" cy="491"/>
              </a:xfrm>
              <a:custGeom>
                <a:avLst/>
                <a:gdLst>
                  <a:gd name="T0" fmla="*/ 0 w 299"/>
                  <a:gd name="T1" fmla="*/ 0 h 983"/>
                  <a:gd name="T2" fmla="*/ 137 w 299"/>
                  <a:gd name="T3" fmla="*/ 491 h 983"/>
                  <a:gd name="T4" fmla="*/ 149 w 299"/>
                  <a:gd name="T5" fmla="*/ 483 h 983"/>
                  <a:gd name="T6" fmla="*/ 17 w 299"/>
                  <a:gd name="T7" fmla="*/ 0 h 983"/>
                  <a:gd name="T8" fmla="*/ 0 w 299"/>
                  <a:gd name="T9" fmla="*/ 0 h 983"/>
                  <a:gd name="T10" fmla="*/ 0 w 299"/>
                  <a:gd name="T11" fmla="*/ 0 h 9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99" h="983">
                    <a:moveTo>
                      <a:pt x="0" y="0"/>
                    </a:moveTo>
                    <a:lnTo>
                      <a:pt x="274" y="983"/>
                    </a:lnTo>
                    <a:lnTo>
                      <a:pt x="299" y="966"/>
                    </a:lnTo>
                    <a:lnTo>
                      <a:pt x="35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11"/>
              <p:cNvSpPr>
                <a:spLocks/>
              </p:cNvSpPr>
              <p:nvPr/>
            </p:nvSpPr>
            <p:spPr bwMode="auto">
              <a:xfrm>
                <a:off x="5994" y="2903"/>
                <a:ext cx="165" cy="385"/>
              </a:xfrm>
              <a:custGeom>
                <a:avLst/>
                <a:gdLst>
                  <a:gd name="T0" fmla="*/ 13 w 329"/>
                  <a:gd name="T1" fmla="*/ 0 h 768"/>
                  <a:gd name="T2" fmla="*/ 165 w 329"/>
                  <a:gd name="T3" fmla="*/ 378 h 768"/>
                  <a:gd name="T4" fmla="*/ 152 w 329"/>
                  <a:gd name="T5" fmla="*/ 385 h 768"/>
                  <a:gd name="T6" fmla="*/ 0 w 329"/>
                  <a:gd name="T7" fmla="*/ 17 h 768"/>
                  <a:gd name="T8" fmla="*/ 13 w 329"/>
                  <a:gd name="T9" fmla="*/ 0 h 768"/>
                  <a:gd name="T10" fmla="*/ 13 w 329"/>
                  <a:gd name="T11" fmla="*/ 0 h 7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9" h="768">
                    <a:moveTo>
                      <a:pt x="25" y="0"/>
                    </a:moveTo>
                    <a:lnTo>
                      <a:pt x="329" y="755"/>
                    </a:lnTo>
                    <a:lnTo>
                      <a:pt x="304" y="768"/>
                    </a:lnTo>
                    <a:lnTo>
                      <a:pt x="0" y="34"/>
                    </a:lnTo>
                    <a:lnTo>
                      <a:pt x="25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12"/>
              <p:cNvSpPr>
                <a:spLocks/>
              </p:cNvSpPr>
              <p:nvPr/>
            </p:nvSpPr>
            <p:spPr bwMode="auto">
              <a:xfrm>
                <a:off x="6165" y="2721"/>
                <a:ext cx="136" cy="590"/>
              </a:xfrm>
              <a:custGeom>
                <a:avLst/>
                <a:gdLst>
                  <a:gd name="T0" fmla="*/ 118 w 274"/>
                  <a:gd name="T1" fmla="*/ 1 h 1181"/>
                  <a:gd name="T2" fmla="*/ 0 w 274"/>
                  <a:gd name="T3" fmla="*/ 590 h 1181"/>
                  <a:gd name="T4" fmla="*/ 13 w 274"/>
                  <a:gd name="T5" fmla="*/ 585 h 1181"/>
                  <a:gd name="T6" fmla="*/ 136 w 274"/>
                  <a:gd name="T7" fmla="*/ 0 h 1181"/>
                  <a:gd name="T8" fmla="*/ 118 w 274"/>
                  <a:gd name="T9" fmla="*/ 1 h 1181"/>
                  <a:gd name="T10" fmla="*/ 118 w 274"/>
                  <a:gd name="T11" fmla="*/ 1 h 11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4" h="1181">
                    <a:moveTo>
                      <a:pt x="238" y="2"/>
                    </a:moveTo>
                    <a:lnTo>
                      <a:pt x="0" y="1181"/>
                    </a:lnTo>
                    <a:lnTo>
                      <a:pt x="27" y="1171"/>
                    </a:lnTo>
                    <a:lnTo>
                      <a:pt x="274" y="0"/>
                    </a:lnTo>
                    <a:lnTo>
                      <a:pt x="238" y="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13"/>
              <p:cNvSpPr>
                <a:spLocks/>
              </p:cNvSpPr>
              <p:nvPr/>
            </p:nvSpPr>
            <p:spPr bwMode="auto">
              <a:xfrm>
                <a:off x="6162" y="2814"/>
                <a:ext cx="159" cy="501"/>
              </a:xfrm>
              <a:custGeom>
                <a:avLst/>
                <a:gdLst>
                  <a:gd name="T0" fmla="*/ 149 w 320"/>
                  <a:gd name="T1" fmla="*/ 0 h 1002"/>
                  <a:gd name="T2" fmla="*/ 0 w 320"/>
                  <a:gd name="T3" fmla="*/ 498 h 1002"/>
                  <a:gd name="T4" fmla="*/ 17 w 320"/>
                  <a:gd name="T5" fmla="*/ 501 h 1002"/>
                  <a:gd name="T6" fmla="*/ 159 w 320"/>
                  <a:gd name="T7" fmla="*/ 12 h 1002"/>
                  <a:gd name="T8" fmla="*/ 149 w 320"/>
                  <a:gd name="T9" fmla="*/ 0 h 1002"/>
                  <a:gd name="T10" fmla="*/ 149 w 320"/>
                  <a:gd name="T11" fmla="*/ 0 h 100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0" h="1002">
                    <a:moveTo>
                      <a:pt x="299" y="0"/>
                    </a:moveTo>
                    <a:lnTo>
                      <a:pt x="0" y="995"/>
                    </a:lnTo>
                    <a:lnTo>
                      <a:pt x="35" y="1002"/>
                    </a:lnTo>
                    <a:lnTo>
                      <a:pt x="320" y="23"/>
                    </a:lnTo>
                    <a:lnTo>
                      <a:pt x="299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14"/>
              <p:cNvSpPr>
                <a:spLocks/>
              </p:cNvSpPr>
              <p:nvPr/>
            </p:nvSpPr>
            <p:spPr bwMode="auto">
              <a:xfrm>
                <a:off x="6072" y="2655"/>
                <a:ext cx="106" cy="618"/>
              </a:xfrm>
              <a:custGeom>
                <a:avLst/>
                <a:gdLst>
                  <a:gd name="T0" fmla="*/ 0 w 211"/>
                  <a:gd name="T1" fmla="*/ 2 h 1236"/>
                  <a:gd name="T2" fmla="*/ 94 w 211"/>
                  <a:gd name="T3" fmla="*/ 616 h 1236"/>
                  <a:gd name="T4" fmla="*/ 106 w 211"/>
                  <a:gd name="T5" fmla="*/ 618 h 1236"/>
                  <a:gd name="T6" fmla="*/ 14 w 211"/>
                  <a:gd name="T7" fmla="*/ 0 h 1236"/>
                  <a:gd name="T8" fmla="*/ 0 w 211"/>
                  <a:gd name="T9" fmla="*/ 2 h 1236"/>
                  <a:gd name="T10" fmla="*/ 0 w 211"/>
                  <a:gd name="T11" fmla="*/ 2 h 12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1" h="1236">
                    <a:moveTo>
                      <a:pt x="0" y="4"/>
                    </a:moveTo>
                    <a:lnTo>
                      <a:pt x="188" y="1232"/>
                    </a:lnTo>
                    <a:lnTo>
                      <a:pt x="211" y="1236"/>
                    </a:lnTo>
                    <a:lnTo>
                      <a:pt x="28" y="0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15"/>
              <p:cNvSpPr>
                <a:spLocks/>
              </p:cNvSpPr>
              <p:nvPr/>
            </p:nvSpPr>
            <p:spPr bwMode="auto">
              <a:xfrm>
                <a:off x="6024" y="2571"/>
                <a:ext cx="142" cy="698"/>
              </a:xfrm>
              <a:custGeom>
                <a:avLst/>
                <a:gdLst>
                  <a:gd name="T0" fmla="*/ 0 w 285"/>
                  <a:gd name="T1" fmla="*/ 5 h 1397"/>
                  <a:gd name="T2" fmla="*/ 122 w 285"/>
                  <a:gd name="T3" fmla="*/ 674 h 1397"/>
                  <a:gd name="T4" fmla="*/ 142 w 285"/>
                  <a:gd name="T5" fmla="*/ 698 h 1397"/>
                  <a:gd name="T6" fmla="*/ 15 w 285"/>
                  <a:gd name="T7" fmla="*/ 0 h 1397"/>
                  <a:gd name="T8" fmla="*/ 0 w 285"/>
                  <a:gd name="T9" fmla="*/ 5 h 1397"/>
                  <a:gd name="T10" fmla="*/ 0 w 285"/>
                  <a:gd name="T11" fmla="*/ 5 h 1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5" h="1397">
                    <a:moveTo>
                      <a:pt x="0" y="11"/>
                    </a:moveTo>
                    <a:lnTo>
                      <a:pt x="245" y="1349"/>
                    </a:lnTo>
                    <a:lnTo>
                      <a:pt x="285" y="1397"/>
                    </a:lnTo>
                    <a:lnTo>
                      <a:pt x="30" y="0"/>
                    </a:lnTo>
                    <a:lnTo>
                      <a:pt x="0" y="1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16"/>
              <p:cNvSpPr>
                <a:spLocks/>
              </p:cNvSpPr>
              <p:nvPr/>
            </p:nvSpPr>
            <p:spPr bwMode="auto">
              <a:xfrm>
                <a:off x="6117" y="2480"/>
                <a:ext cx="51" cy="760"/>
              </a:xfrm>
              <a:custGeom>
                <a:avLst/>
                <a:gdLst>
                  <a:gd name="T0" fmla="*/ 0 w 103"/>
                  <a:gd name="T1" fmla="*/ 1 h 1521"/>
                  <a:gd name="T2" fmla="*/ 37 w 103"/>
                  <a:gd name="T3" fmla="*/ 760 h 1521"/>
                  <a:gd name="T4" fmla="*/ 51 w 103"/>
                  <a:gd name="T5" fmla="*/ 756 h 1521"/>
                  <a:gd name="T6" fmla="*/ 14 w 103"/>
                  <a:gd name="T7" fmla="*/ 0 h 1521"/>
                  <a:gd name="T8" fmla="*/ 0 w 103"/>
                  <a:gd name="T9" fmla="*/ 1 h 1521"/>
                  <a:gd name="T10" fmla="*/ 0 w 103"/>
                  <a:gd name="T11" fmla="*/ 1 h 15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3" h="1521">
                    <a:moveTo>
                      <a:pt x="0" y="2"/>
                    </a:moveTo>
                    <a:lnTo>
                      <a:pt x="74" y="1521"/>
                    </a:lnTo>
                    <a:lnTo>
                      <a:pt x="103" y="1512"/>
                    </a:lnTo>
                    <a:lnTo>
                      <a:pt x="29" y="0"/>
                    </a:lnTo>
                    <a:lnTo>
                      <a:pt x="0" y="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17"/>
              <p:cNvSpPr>
                <a:spLocks/>
              </p:cNvSpPr>
              <p:nvPr/>
            </p:nvSpPr>
            <p:spPr bwMode="auto">
              <a:xfrm>
                <a:off x="6164" y="2470"/>
                <a:ext cx="107" cy="814"/>
              </a:xfrm>
              <a:custGeom>
                <a:avLst/>
                <a:gdLst>
                  <a:gd name="T0" fmla="*/ 87 w 215"/>
                  <a:gd name="T1" fmla="*/ 0 h 1627"/>
                  <a:gd name="T2" fmla="*/ 0 w 215"/>
                  <a:gd name="T3" fmla="*/ 814 h 1627"/>
                  <a:gd name="T4" fmla="*/ 16 w 215"/>
                  <a:gd name="T5" fmla="*/ 812 h 1627"/>
                  <a:gd name="T6" fmla="*/ 107 w 215"/>
                  <a:gd name="T7" fmla="*/ 0 h 1627"/>
                  <a:gd name="T8" fmla="*/ 87 w 215"/>
                  <a:gd name="T9" fmla="*/ 0 h 1627"/>
                  <a:gd name="T10" fmla="*/ 87 w 215"/>
                  <a:gd name="T11" fmla="*/ 0 h 16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5" h="1627">
                    <a:moveTo>
                      <a:pt x="175" y="0"/>
                    </a:moveTo>
                    <a:lnTo>
                      <a:pt x="0" y="1627"/>
                    </a:lnTo>
                    <a:lnTo>
                      <a:pt x="33" y="1624"/>
                    </a:lnTo>
                    <a:lnTo>
                      <a:pt x="215" y="0"/>
                    </a:lnTo>
                    <a:lnTo>
                      <a:pt x="175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18"/>
              <p:cNvSpPr>
                <a:spLocks/>
              </p:cNvSpPr>
              <p:nvPr/>
            </p:nvSpPr>
            <p:spPr bwMode="auto">
              <a:xfrm>
                <a:off x="6161" y="2470"/>
                <a:ext cx="48" cy="848"/>
              </a:xfrm>
              <a:custGeom>
                <a:avLst/>
                <a:gdLst>
                  <a:gd name="T0" fmla="*/ 31 w 96"/>
                  <a:gd name="T1" fmla="*/ 1 h 1696"/>
                  <a:gd name="T2" fmla="*/ 0 w 96"/>
                  <a:gd name="T3" fmla="*/ 848 h 1696"/>
                  <a:gd name="T4" fmla="*/ 13 w 96"/>
                  <a:gd name="T5" fmla="*/ 848 h 1696"/>
                  <a:gd name="T6" fmla="*/ 48 w 96"/>
                  <a:gd name="T7" fmla="*/ 0 h 1696"/>
                  <a:gd name="T8" fmla="*/ 31 w 96"/>
                  <a:gd name="T9" fmla="*/ 1 h 1696"/>
                  <a:gd name="T10" fmla="*/ 31 w 96"/>
                  <a:gd name="T11" fmla="*/ 1 h 16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6" h="1696">
                    <a:moveTo>
                      <a:pt x="62" y="2"/>
                    </a:moveTo>
                    <a:lnTo>
                      <a:pt x="0" y="1696"/>
                    </a:lnTo>
                    <a:lnTo>
                      <a:pt x="26" y="1696"/>
                    </a:lnTo>
                    <a:lnTo>
                      <a:pt x="96" y="0"/>
                    </a:lnTo>
                    <a:lnTo>
                      <a:pt x="62" y="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51" name="Group 19"/>
              <p:cNvGrpSpPr>
                <a:grpSpLocks/>
              </p:cNvGrpSpPr>
              <p:nvPr/>
            </p:nvGrpSpPr>
            <p:grpSpPr bwMode="auto">
              <a:xfrm>
                <a:off x="5842" y="3228"/>
                <a:ext cx="419" cy="679"/>
                <a:chOff x="5842" y="3228"/>
                <a:chExt cx="419" cy="679"/>
              </a:xfrm>
            </p:grpSpPr>
            <p:sp>
              <p:nvSpPr>
                <p:cNvPr id="52" name="Freeform 20"/>
                <p:cNvSpPr>
                  <a:spLocks/>
                </p:cNvSpPr>
                <p:nvPr/>
              </p:nvSpPr>
              <p:spPr bwMode="auto">
                <a:xfrm>
                  <a:off x="5844" y="3233"/>
                  <a:ext cx="415" cy="674"/>
                </a:xfrm>
                <a:custGeom>
                  <a:avLst/>
                  <a:gdLst>
                    <a:gd name="T0" fmla="*/ 266 w 417"/>
                    <a:gd name="T1" fmla="*/ 14 h 675"/>
                    <a:gd name="T2" fmla="*/ 0 w 417"/>
                    <a:gd name="T3" fmla="*/ 588 h 675"/>
                    <a:gd name="T4" fmla="*/ 38 w 417"/>
                    <a:gd name="T5" fmla="*/ 675 h 675"/>
                    <a:gd name="T6" fmla="*/ 374 w 417"/>
                    <a:gd name="T7" fmla="*/ 0 h 675"/>
                    <a:gd name="T8" fmla="*/ 266 w 417"/>
                    <a:gd name="T9" fmla="*/ 14 h 6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7" h="675">
                      <a:moveTo>
                        <a:pt x="266" y="14"/>
                      </a:moveTo>
                      <a:cubicBezTo>
                        <a:pt x="353" y="491"/>
                        <a:pt x="66" y="561"/>
                        <a:pt x="0" y="588"/>
                      </a:cubicBezTo>
                      <a:cubicBezTo>
                        <a:pt x="36" y="585"/>
                        <a:pt x="50" y="674"/>
                        <a:pt x="38" y="675"/>
                      </a:cubicBezTo>
                      <a:cubicBezTo>
                        <a:pt x="113" y="639"/>
                        <a:pt x="417" y="584"/>
                        <a:pt x="374" y="0"/>
                      </a:cubicBezTo>
                      <a:cubicBezTo>
                        <a:pt x="348" y="30"/>
                        <a:pt x="312" y="33"/>
                        <a:pt x="266" y="14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tx1"/>
                    </a:gs>
                    <a:gs pos="50000">
                      <a:schemeClr val="tx1">
                        <a:gamma/>
                        <a:tint val="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0" scaled="1"/>
                </a:gradFill>
                <a:ln w="9525" cap="flat" cmpd="sng">
                  <a:solidFill>
                    <a:srgbClr val="969696"/>
                  </a:solidFill>
                  <a:prstDash val="solid"/>
                  <a:round/>
                  <a:headEnd type="none" w="med" len="med"/>
                  <a:tailEnd type="none" w="med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ea typeface="ＭＳ Ｐゴシック" pitchFamily="34" charset="-128"/>
                  </a:endParaRPr>
                </a:p>
              </p:txBody>
            </p:sp>
            <p:grpSp>
              <p:nvGrpSpPr>
                <p:cNvPr id="53" name="Group 21"/>
                <p:cNvGrpSpPr>
                  <a:grpSpLocks/>
                </p:cNvGrpSpPr>
                <p:nvPr/>
              </p:nvGrpSpPr>
              <p:grpSpPr bwMode="auto">
                <a:xfrm>
                  <a:off x="5842" y="3808"/>
                  <a:ext cx="46" cy="99"/>
                  <a:chOff x="5842" y="3808"/>
                  <a:chExt cx="46" cy="99"/>
                </a:xfrm>
              </p:grpSpPr>
              <p:sp>
                <p:nvSpPr>
                  <p:cNvPr id="54" name="Freeform 22"/>
                  <p:cNvSpPr>
                    <a:spLocks/>
                  </p:cNvSpPr>
                  <p:nvPr/>
                </p:nvSpPr>
                <p:spPr bwMode="auto">
                  <a:xfrm rot="3992047">
                    <a:off x="5816" y="3835"/>
                    <a:ext cx="99" cy="45"/>
                  </a:xfrm>
                  <a:custGeom>
                    <a:avLst/>
                    <a:gdLst>
                      <a:gd name="T0" fmla="*/ 52 w 270"/>
                      <a:gd name="T1" fmla="*/ 45 h 82"/>
                      <a:gd name="T2" fmla="*/ 57 w 270"/>
                      <a:gd name="T3" fmla="*/ 44 h 82"/>
                      <a:gd name="T4" fmla="*/ 62 w 270"/>
                      <a:gd name="T5" fmla="*/ 44 h 82"/>
                      <a:gd name="T6" fmla="*/ 67 w 270"/>
                      <a:gd name="T7" fmla="*/ 43 h 82"/>
                      <a:gd name="T8" fmla="*/ 71 w 270"/>
                      <a:gd name="T9" fmla="*/ 42 h 82"/>
                      <a:gd name="T10" fmla="*/ 75 w 270"/>
                      <a:gd name="T11" fmla="*/ 41 h 82"/>
                      <a:gd name="T12" fmla="*/ 80 w 270"/>
                      <a:gd name="T13" fmla="*/ 40 h 82"/>
                      <a:gd name="T14" fmla="*/ 83 w 270"/>
                      <a:gd name="T15" fmla="*/ 38 h 82"/>
                      <a:gd name="T16" fmla="*/ 88 w 270"/>
                      <a:gd name="T17" fmla="*/ 36 h 82"/>
                      <a:gd name="T18" fmla="*/ 94 w 270"/>
                      <a:gd name="T19" fmla="*/ 32 h 82"/>
                      <a:gd name="T20" fmla="*/ 97 w 270"/>
                      <a:gd name="T21" fmla="*/ 28 h 82"/>
                      <a:gd name="T22" fmla="*/ 98 w 270"/>
                      <a:gd name="T23" fmla="*/ 24 h 82"/>
                      <a:gd name="T24" fmla="*/ 98 w 270"/>
                      <a:gd name="T25" fmla="*/ 20 h 82"/>
                      <a:gd name="T26" fmla="*/ 97 w 270"/>
                      <a:gd name="T27" fmla="*/ 14 h 82"/>
                      <a:gd name="T28" fmla="*/ 94 w 270"/>
                      <a:gd name="T29" fmla="*/ 10 h 82"/>
                      <a:gd name="T30" fmla="*/ 88 w 270"/>
                      <a:gd name="T31" fmla="*/ 7 h 82"/>
                      <a:gd name="T32" fmla="*/ 83 w 270"/>
                      <a:gd name="T33" fmla="*/ 4 h 82"/>
                      <a:gd name="T34" fmla="*/ 80 w 270"/>
                      <a:gd name="T35" fmla="*/ 3 h 82"/>
                      <a:gd name="T36" fmla="*/ 75 w 270"/>
                      <a:gd name="T37" fmla="*/ 2 h 82"/>
                      <a:gd name="T38" fmla="*/ 71 w 270"/>
                      <a:gd name="T39" fmla="*/ 1 h 82"/>
                      <a:gd name="T40" fmla="*/ 67 w 270"/>
                      <a:gd name="T41" fmla="*/ 0 h 82"/>
                      <a:gd name="T42" fmla="*/ 62 w 270"/>
                      <a:gd name="T43" fmla="*/ 0 h 82"/>
                      <a:gd name="T44" fmla="*/ 57 w 270"/>
                      <a:gd name="T45" fmla="*/ 0 h 82"/>
                      <a:gd name="T46" fmla="*/ 52 w 270"/>
                      <a:gd name="T47" fmla="*/ 0 h 82"/>
                      <a:gd name="T48" fmla="*/ 47 w 270"/>
                      <a:gd name="T49" fmla="*/ 0 h 82"/>
                      <a:gd name="T50" fmla="*/ 43 w 270"/>
                      <a:gd name="T51" fmla="*/ 0 h 82"/>
                      <a:gd name="T52" fmla="*/ 37 w 270"/>
                      <a:gd name="T53" fmla="*/ 0 h 82"/>
                      <a:gd name="T54" fmla="*/ 33 w 270"/>
                      <a:gd name="T55" fmla="*/ 0 h 82"/>
                      <a:gd name="T56" fmla="*/ 28 w 270"/>
                      <a:gd name="T57" fmla="*/ 1 h 82"/>
                      <a:gd name="T58" fmla="*/ 24 w 270"/>
                      <a:gd name="T59" fmla="*/ 2 h 82"/>
                      <a:gd name="T60" fmla="*/ 20 w 270"/>
                      <a:gd name="T61" fmla="*/ 3 h 82"/>
                      <a:gd name="T62" fmla="*/ 16 w 270"/>
                      <a:gd name="T63" fmla="*/ 4 h 82"/>
                      <a:gd name="T64" fmla="*/ 13 w 270"/>
                      <a:gd name="T65" fmla="*/ 6 h 82"/>
                      <a:gd name="T66" fmla="*/ 10 w 270"/>
                      <a:gd name="T67" fmla="*/ 7 h 82"/>
                      <a:gd name="T68" fmla="*/ 6 w 270"/>
                      <a:gd name="T69" fmla="*/ 10 h 82"/>
                      <a:gd name="T70" fmla="*/ 2 w 270"/>
                      <a:gd name="T71" fmla="*/ 14 h 82"/>
                      <a:gd name="T72" fmla="*/ 0 w 270"/>
                      <a:gd name="T73" fmla="*/ 20 h 82"/>
                      <a:gd name="T74" fmla="*/ 0 w 270"/>
                      <a:gd name="T75" fmla="*/ 24 h 82"/>
                      <a:gd name="T76" fmla="*/ 2 w 270"/>
                      <a:gd name="T77" fmla="*/ 28 h 82"/>
                      <a:gd name="T78" fmla="*/ 6 w 270"/>
                      <a:gd name="T79" fmla="*/ 32 h 82"/>
                      <a:gd name="T80" fmla="*/ 10 w 270"/>
                      <a:gd name="T81" fmla="*/ 35 h 82"/>
                      <a:gd name="T82" fmla="*/ 13 w 270"/>
                      <a:gd name="T83" fmla="*/ 36 h 82"/>
                      <a:gd name="T84" fmla="*/ 16 w 270"/>
                      <a:gd name="T85" fmla="*/ 38 h 82"/>
                      <a:gd name="T86" fmla="*/ 20 w 270"/>
                      <a:gd name="T87" fmla="*/ 40 h 82"/>
                      <a:gd name="T88" fmla="*/ 24 w 270"/>
                      <a:gd name="T89" fmla="*/ 41 h 82"/>
                      <a:gd name="T90" fmla="*/ 28 w 270"/>
                      <a:gd name="T91" fmla="*/ 42 h 82"/>
                      <a:gd name="T92" fmla="*/ 33 w 270"/>
                      <a:gd name="T93" fmla="*/ 43 h 82"/>
                      <a:gd name="T94" fmla="*/ 37 w 270"/>
                      <a:gd name="T95" fmla="*/ 44 h 82"/>
                      <a:gd name="T96" fmla="*/ 43 w 270"/>
                      <a:gd name="T97" fmla="*/ 44 h 82"/>
                      <a:gd name="T98" fmla="*/ 47 w 270"/>
                      <a:gd name="T99" fmla="*/ 45 h 82"/>
                      <a:gd name="T100" fmla="*/ 50 w 270"/>
                      <a:gd name="T101" fmla="*/ 45 h 82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0" t="0" r="r" b="b"/>
                    <a:pathLst>
                      <a:path w="270" h="82">
                        <a:moveTo>
                          <a:pt x="137" y="82"/>
                        </a:moveTo>
                        <a:lnTo>
                          <a:pt x="143" y="82"/>
                        </a:lnTo>
                        <a:lnTo>
                          <a:pt x="150" y="82"/>
                        </a:lnTo>
                        <a:lnTo>
                          <a:pt x="156" y="80"/>
                        </a:lnTo>
                        <a:lnTo>
                          <a:pt x="164" y="80"/>
                        </a:lnTo>
                        <a:lnTo>
                          <a:pt x="169" y="80"/>
                        </a:lnTo>
                        <a:lnTo>
                          <a:pt x="175" y="78"/>
                        </a:lnTo>
                        <a:lnTo>
                          <a:pt x="183" y="78"/>
                        </a:lnTo>
                        <a:lnTo>
                          <a:pt x="188" y="78"/>
                        </a:lnTo>
                        <a:lnTo>
                          <a:pt x="194" y="76"/>
                        </a:lnTo>
                        <a:lnTo>
                          <a:pt x="200" y="74"/>
                        </a:lnTo>
                        <a:lnTo>
                          <a:pt x="205" y="74"/>
                        </a:lnTo>
                        <a:lnTo>
                          <a:pt x="211" y="74"/>
                        </a:lnTo>
                        <a:lnTo>
                          <a:pt x="217" y="72"/>
                        </a:lnTo>
                        <a:lnTo>
                          <a:pt x="221" y="70"/>
                        </a:lnTo>
                        <a:lnTo>
                          <a:pt x="226" y="70"/>
                        </a:lnTo>
                        <a:lnTo>
                          <a:pt x="230" y="70"/>
                        </a:lnTo>
                        <a:lnTo>
                          <a:pt x="240" y="66"/>
                        </a:lnTo>
                        <a:lnTo>
                          <a:pt x="247" y="63"/>
                        </a:lnTo>
                        <a:lnTo>
                          <a:pt x="255" y="59"/>
                        </a:lnTo>
                        <a:lnTo>
                          <a:pt x="261" y="57"/>
                        </a:lnTo>
                        <a:lnTo>
                          <a:pt x="264" y="51"/>
                        </a:lnTo>
                        <a:lnTo>
                          <a:pt x="268" y="47"/>
                        </a:lnTo>
                        <a:lnTo>
                          <a:pt x="268" y="44"/>
                        </a:lnTo>
                        <a:lnTo>
                          <a:pt x="270" y="40"/>
                        </a:lnTo>
                        <a:lnTo>
                          <a:pt x="268" y="36"/>
                        </a:lnTo>
                        <a:lnTo>
                          <a:pt x="268" y="30"/>
                        </a:lnTo>
                        <a:lnTo>
                          <a:pt x="264" y="26"/>
                        </a:lnTo>
                        <a:lnTo>
                          <a:pt x="261" y="25"/>
                        </a:lnTo>
                        <a:lnTo>
                          <a:pt x="255" y="19"/>
                        </a:lnTo>
                        <a:lnTo>
                          <a:pt x="247" y="17"/>
                        </a:lnTo>
                        <a:lnTo>
                          <a:pt x="240" y="13"/>
                        </a:lnTo>
                        <a:lnTo>
                          <a:pt x="230" y="11"/>
                        </a:lnTo>
                        <a:lnTo>
                          <a:pt x="226" y="7"/>
                        </a:lnTo>
                        <a:lnTo>
                          <a:pt x="221" y="7"/>
                        </a:lnTo>
                        <a:lnTo>
                          <a:pt x="217" y="6"/>
                        </a:lnTo>
                        <a:lnTo>
                          <a:pt x="211" y="6"/>
                        </a:lnTo>
                        <a:lnTo>
                          <a:pt x="205" y="4"/>
                        </a:lnTo>
                        <a:lnTo>
                          <a:pt x="200" y="4"/>
                        </a:lnTo>
                        <a:lnTo>
                          <a:pt x="194" y="2"/>
                        </a:lnTo>
                        <a:lnTo>
                          <a:pt x="188" y="2"/>
                        </a:lnTo>
                        <a:lnTo>
                          <a:pt x="183" y="0"/>
                        </a:lnTo>
                        <a:lnTo>
                          <a:pt x="175" y="0"/>
                        </a:lnTo>
                        <a:lnTo>
                          <a:pt x="169" y="0"/>
                        </a:lnTo>
                        <a:lnTo>
                          <a:pt x="164" y="0"/>
                        </a:lnTo>
                        <a:lnTo>
                          <a:pt x="156" y="0"/>
                        </a:lnTo>
                        <a:lnTo>
                          <a:pt x="150" y="0"/>
                        </a:lnTo>
                        <a:lnTo>
                          <a:pt x="143" y="0"/>
                        </a:lnTo>
                        <a:lnTo>
                          <a:pt x="137" y="0"/>
                        </a:lnTo>
                        <a:lnTo>
                          <a:pt x="129" y="0"/>
                        </a:lnTo>
                        <a:lnTo>
                          <a:pt x="122" y="0"/>
                        </a:lnTo>
                        <a:lnTo>
                          <a:pt x="116" y="0"/>
                        </a:lnTo>
                        <a:lnTo>
                          <a:pt x="109" y="0"/>
                        </a:lnTo>
                        <a:lnTo>
                          <a:pt x="101" y="0"/>
                        </a:lnTo>
                        <a:lnTo>
                          <a:pt x="95" y="0"/>
                        </a:lnTo>
                        <a:lnTo>
                          <a:pt x="90" y="0"/>
                        </a:lnTo>
                        <a:lnTo>
                          <a:pt x="84" y="2"/>
                        </a:lnTo>
                        <a:lnTo>
                          <a:pt x="76" y="2"/>
                        </a:lnTo>
                        <a:lnTo>
                          <a:pt x="71" y="4"/>
                        </a:lnTo>
                        <a:lnTo>
                          <a:pt x="65" y="4"/>
                        </a:lnTo>
                        <a:lnTo>
                          <a:pt x="61" y="6"/>
                        </a:lnTo>
                        <a:lnTo>
                          <a:pt x="55" y="6"/>
                        </a:lnTo>
                        <a:lnTo>
                          <a:pt x="50" y="7"/>
                        </a:lnTo>
                        <a:lnTo>
                          <a:pt x="44" y="7"/>
                        </a:lnTo>
                        <a:lnTo>
                          <a:pt x="40" y="11"/>
                        </a:lnTo>
                        <a:lnTo>
                          <a:pt x="36" y="11"/>
                        </a:lnTo>
                        <a:lnTo>
                          <a:pt x="31" y="13"/>
                        </a:lnTo>
                        <a:lnTo>
                          <a:pt x="27" y="13"/>
                        </a:lnTo>
                        <a:lnTo>
                          <a:pt x="23" y="17"/>
                        </a:lnTo>
                        <a:lnTo>
                          <a:pt x="15" y="19"/>
                        </a:lnTo>
                        <a:lnTo>
                          <a:pt x="12" y="25"/>
                        </a:lnTo>
                        <a:lnTo>
                          <a:pt x="6" y="26"/>
                        </a:lnTo>
                        <a:lnTo>
                          <a:pt x="4" y="30"/>
                        </a:lnTo>
                        <a:lnTo>
                          <a:pt x="0" y="36"/>
                        </a:lnTo>
                        <a:lnTo>
                          <a:pt x="0" y="40"/>
                        </a:lnTo>
                        <a:lnTo>
                          <a:pt x="0" y="44"/>
                        </a:lnTo>
                        <a:lnTo>
                          <a:pt x="4" y="47"/>
                        </a:lnTo>
                        <a:lnTo>
                          <a:pt x="6" y="51"/>
                        </a:lnTo>
                        <a:lnTo>
                          <a:pt x="12" y="57"/>
                        </a:lnTo>
                        <a:lnTo>
                          <a:pt x="15" y="59"/>
                        </a:lnTo>
                        <a:lnTo>
                          <a:pt x="23" y="63"/>
                        </a:lnTo>
                        <a:lnTo>
                          <a:pt x="27" y="63"/>
                        </a:lnTo>
                        <a:lnTo>
                          <a:pt x="31" y="66"/>
                        </a:lnTo>
                        <a:lnTo>
                          <a:pt x="36" y="66"/>
                        </a:lnTo>
                        <a:lnTo>
                          <a:pt x="40" y="70"/>
                        </a:lnTo>
                        <a:lnTo>
                          <a:pt x="44" y="70"/>
                        </a:lnTo>
                        <a:lnTo>
                          <a:pt x="50" y="70"/>
                        </a:lnTo>
                        <a:lnTo>
                          <a:pt x="55" y="72"/>
                        </a:lnTo>
                        <a:lnTo>
                          <a:pt x="61" y="74"/>
                        </a:lnTo>
                        <a:lnTo>
                          <a:pt x="65" y="74"/>
                        </a:lnTo>
                        <a:lnTo>
                          <a:pt x="71" y="74"/>
                        </a:lnTo>
                        <a:lnTo>
                          <a:pt x="76" y="76"/>
                        </a:lnTo>
                        <a:lnTo>
                          <a:pt x="84" y="78"/>
                        </a:lnTo>
                        <a:lnTo>
                          <a:pt x="90" y="78"/>
                        </a:lnTo>
                        <a:lnTo>
                          <a:pt x="95" y="78"/>
                        </a:lnTo>
                        <a:lnTo>
                          <a:pt x="101" y="80"/>
                        </a:lnTo>
                        <a:lnTo>
                          <a:pt x="109" y="80"/>
                        </a:lnTo>
                        <a:lnTo>
                          <a:pt x="116" y="80"/>
                        </a:lnTo>
                        <a:lnTo>
                          <a:pt x="122" y="82"/>
                        </a:lnTo>
                        <a:lnTo>
                          <a:pt x="129" y="82"/>
                        </a:lnTo>
                        <a:lnTo>
                          <a:pt x="137" y="82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55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5843" y="3822"/>
                    <a:ext cx="45" cy="72"/>
                    <a:chOff x="5841" y="3820"/>
                    <a:chExt cx="45" cy="72"/>
                  </a:xfrm>
                </p:grpSpPr>
                <p:sp>
                  <p:nvSpPr>
                    <p:cNvPr id="57" name="Oval 24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41" y="3822"/>
                      <a:ext cx="12" cy="12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7A3D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8" name="Oval 25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56" y="3830"/>
                      <a:ext cx="12" cy="12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7A3D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9" name="Oval 26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41" y="3833"/>
                      <a:ext cx="12" cy="1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990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0" name="Oval 27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41" y="3844"/>
                      <a:ext cx="12" cy="12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7A3D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1" name="Oval 28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46" y="3849"/>
                      <a:ext cx="12" cy="1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990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2" name="Oval 29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50" y="3858"/>
                      <a:ext cx="12" cy="12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7A3D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3" name="Oval 30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58" y="3868"/>
                      <a:ext cx="12" cy="1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990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4" name="Oval 31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60" y="3878"/>
                      <a:ext cx="12" cy="12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7A3D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5" name="Oval 32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72" y="3880"/>
                      <a:ext cx="12" cy="1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990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6" name="Oval 33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49" y="3820"/>
                      <a:ext cx="12" cy="1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990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7" name="Oval 34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61" y="3836"/>
                      <a:ext cx="12" cy="1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990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8" name="Oval 35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66" y="3847"/>
                      <a:ext cx="12" cy="12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7A3D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9" name="Oval 36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71" y="3856"/>
                      <a:ext cx="12" cy="1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990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0" name="Oval 37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74" y="3869"/>
                      <a:ext cx="12" cy="12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7A3D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1" name="Oval 38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58" y="3850"/>
                      <a:ext cx="12" cy="1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990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2" name="Oval 39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51" y="3839"/>
                      <a:ext cx="12" cy="12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7A3D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3" name="Oval 40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61" y="3859"/>
                      <a:ext cx="12" cy="12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7A3D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56" name="Freeform 41"/>
                  <p:cNvSpPr>
                    <a:spLocks/>
                  </p:cNvSpPr>
                  <p:nvPr/>
                </p:nvSpPr>
                <p:spPr bwMode="auto">
                  <a:xfrm rot="3992047">
                    <a:off x="5814" y="3839"/>
                    <a:ext cx="96" cy="39"/>
                  </a:xfrm>
                  <a:custGeom>
                    <a:avLst/>
                    <a:gdLst>
                      <a:gd name="T0" fmla="*/ 51 w 270"/>
                      <a:gd name="T1" fmla="*/ 39 h 82"/>
                      <a:gd name="T2" fmla="*/ 55 w 270"/>
                      <a:gd name="T3" fmla="*/ 38 h 82"/>
                      <a:gd name="T4" fmla="*/ 60 w 270"/>
                      <a:gd name="T5" fmla="*/ 38 h 82"/>
                      <a:gd name="T6" fmla="*/ 65 w 270"/>
                      <a:gd name="T7" fmla="*/ 37 h 82"/>
                      <a:gd name="T8" fmla="*/ 69 w 270"/>
                      <a:gd name="T9" fmla="*/ 36 h 82"/>
                      <a:gd name="T10" fmla="*/ 73 w 270"/>
                      <a:gd name="T11" fmla="*/ 35 h 82"/>
                      <a:gd name="T12" fmla="*/ 77 w 270"/>
                      <a:gd name="T13" fmla="*/ 34 h 82"/>
                      <a:gd name="T14" fmla="*/ 80 w 270"/>
                      <a:gd name="T15" fmla="*/ 33 h 82"/>
                      <a:gd name="T16" fmla="*/ 85 w 270"/>
                      <a:gd name="T17" fmla="*/ 31 h 82"/>
                      <a:gd name="T18" fmla="*/ 91 w 270"/>
                      <a:gd name="T19" fmla="*/ 28 h 82"/>
                      <a:gd name="T20" fmla="*/ 94 w 270"/>
                      <a:gd name="T21" fmla="*/ 24 h 82"/>
                      <a:gd name="T22" fmla="*/ 95 w 270"/>
                      <a:gd name="T23" fmla="*/ 21 h 82"/>
                      <a:gd name="T24" fmla="*/ 95 w 270"/>
                      <a:gd name="T25" fmla="*/ 17 h 82"/>
                      <a:gd name="T26" fmla="*/ 94 w 270"/>
                      <a:gd name="T27" fmla="*/ 12 h 82"/>
                      <a:gd name="T28" fmla="*/ 91 w 270"/>
                      <a:gd name="T29" fmla="*/ 9 h 82"/>
                      <a:gd name="T30" fmla="*/ 85 w 270"/>
                      <a:gd name="T31" fmla="*/ 6 h 82"/>
                      <a:gd name="T32" fmla="*/ 80 w 270"/>
                      <a:gd name="T33" fmla="*/ 3 h 82"/>
                      <a:gd name="T34" fmla="*/ 77 w 270"/>
                      <a:gd name="T35" fmla="*/ 3 h 82"/>
                      <a:gd name="T36" fmla="*/ 73 w 270"/>
                      <a:gd name="T37" fmla="*/ 2 h 82"/>
                      <a:gd name="T38" fmla="*/ 69 w 270"/>
                      <a:gd name="T39" fmla="*/ 1 h 82"/>
                      <a:gd name="T40" fmla="*/ 65 w 270"/>
                      <a:gd name="T41" fmla="*/ 0 h 82"/>
                      <a:gd name="T42" fmla="*/ 60 w 270"/>
                      <a:gd name="T43" fmla="*/ 0 h 82"/>
                      <a:gd name="T44" fmla="*/ 55 w 270"/>
                      <a:gd name="T45" fmla="*/ 0 h 82"/>
                      <a:gd name="T46" fmla="*/ 51 w 270"/>
                      <a:gd name="T47" fmla="*/ 0 h 82"/>
                      <a:gd name="T48" fmla="*/ 46 w 270"/>
                      <a:gd name="T49" fmla="*/ 0 h 82"/>
                      <a:gd name="T50" fmla="*/ 41 w 270"/>
                      <a:gd name="T51" fmla="*/ 0 h 82"/>
                      <a:gd name="T52" fmla="*/ 36 w 270"/>
                      <a:gd name="T53" fmla="*/ 0 h 82"/>
                      <a:gd name="T54" fmla="*/ 32 w 270"/>
                      <a:gd name="T55" fmla="*/ 0 h 82"/>
                      <a:gd name="T56" fmla="*/ 27 w 270"/>
                      <a:gd name="T57" fmla="*/ 1 h 82"/>
                      <a:gd name="T58" fmla="*/ 23 w 270"/>
                      <a:gd name="T59" fmla="*/ 2 h 82"/>
                      <a:gd name="T60" fmla="*/ 20 w 270"/>
                      <a:gd name="T61" fmla="*/ 3 h 82"/>
                      <a:gd name="T62" fmla="*/ 16 w 270"/>
                      <a:gd name="T63" fmla="*/ 3 h 82"/>
                      <a:gd name="T64" fmla="*/ 13 w 270"/>
                      <a:gd name="T65" fmla="*/ 5 h 82"/>
                      <a:gd name="T66" fmla="*/ 10 w 270"/>
                      <a:gd name="T67" fmla="*/ 6 h 82"/>
                      <a:gd name="T68" fmla="*/ 5 w 270"/>
                      <a:gd name="T69" fmla="*/ 9 h 82"/>
                      <a:gd name="T70" fmla="*/ 2 w 270"/>
                      <a:gd name="T71" fmla="*/ 12 h 82"/>
                      <a:gd name="T72" fmla="*/ 0 w 270"/>
                      <a:gd name="T73" fmla="*/ 17 h 82"/>
                      <a:gd name="T74" fmla="*/ 0 w 270"/>
                      <a:gd name="T75" fmla="*/ 21 h 82"/>
                      <a:gd name="T76" fmla="*/ 2 w 270"/>
                      <a:gd name="T77" fmla="*/ 24 h 82"/>
                      <a:gd name="T78" fmla="*/ 5 w 270"/>
                      <a:gd name="T79" fmla="*/ 28 h 82"/>
                      <a:gd name="T80" fmla="*/ 10 w 270"/>
                      <a:gd name="T81" fmla="*/ 30 h 82"/>
                      <a:gd name="T82" fmla="*/ 13 w 270"/>
                      <a:gd name="T83" fmla="*/ 31 h 82"/>
                      <a:gd name="T84" fmla="*/ 16 w 270"/>
                      <a:gd name="T85" fmla="*/ 33 h 82"/>
                      <a:gd name="T86" fmla="*/ 20 w 270"/>
                      <a:gd name="T87" fmla="*/ 34 h 82"/>
                      <a:gd name="T88" fmla="*/ 23 w 270"/>
                      <a:gd name="T89" fmla="*/ 35 h 82"/>
                      <a:gd name="T90" fmla="*/ 27 w 270"/>
                      <a:gd name="T91" fmla="*/ 36 h 82"/>
                      <a:gd name="T92" fmla="*/ 32 w 270"/>
                      <a:gd name="T93" fmla="*/ 37 h 82"/>
                      <a:gd name="T94" fmla="*/ 36 w 270"/>
                      <a:gd name="T95" fmla="*/ 38 h 82"/>
                      <a:gd name="T96" fmla="*/ 41 w 270"/>
                      <a:gd name="T97" fmla="*/ 38 h 82"/>
                      <a:gd name="T98" fmla="*/ 46 w 270"/>
                      <a:gd name="T99" fmla="*/ 39 h 82"/>
                      <a:gd name="T100" fmla="*/ 49 w 270"/>
                      <a:gd name="T101" fmla="*/ 39 h 82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0" t="0" r="r" b="b"/>
                    <a:pathLst>
                      <a:path w="270" h="82">
                        <a:moveTo>
                          <a:pt x="137" y="82"/>
                        </a:moveTo>
                        <a:lnTo>
                          <a:pt x="143" y="82"/>
                        </a:lnTo>
                        <a:lnTo>
                          <a:pt x="150" y="82"/>
                        </a:lnTo>
                        <a:lnTo>
                          <a:pt x="156" y="80"/>
                        </a:lnTo>
                        <a:lnTo>
                          <a:pt x="164" y="80"/>
                        </a:lnTo>
                        <a:lnTo>
                          <a:pt x="169" y="80"/>
                        </a:lnTo>
                        <a:lnTo>
                          <a:pt x="175" y="78"/>
                        </a:lnTo>
                        <a:lnTo>
                          <a:pt x="183" y="78"/>
                        </a:lnTo>
                        <a:lnTo>
                          <a:pt x="188" y="78"/>
                        </a:lnTo>
                        <a:lnTo>
                          <a:pt x="194" y="76"/>
                        </a:lnTo>
                        <a:lnTo>
                          <a:pt x="200" y="74"/>
                        </a:lnTo>
                        <a:lnTo>
                          <a:pt x="205" y="74"/>
                        </a:lnTo>
                        <a:lnTo>
                          <a:pt x="211" y="74"/>
                        </a:lnTo>
                        <a:lnTo>
                          <a:pt x="217" y="72"/>
                        </a:lnTo>
                        <a:lnTo>
                          <a:pt x="221" y="70"/>
                        </a:lnTo>
                        <a:lnTo>
                          <a:pt x="226" y="70"/>
                        </a:lnTo>
                        <a:lnTo>
                          <a:pt x="230" y="70"/>
                        </a:lnTo>
                        <a:lnTo>
                          <a:pt x="240" y="66"/>
                        </a:lnTo>
                        <a:lnTo>
                          <a:pt x="247" y="63"/>
                        </a:lnTo>
                        <a:lnTo>
                          <a:pt x="255" y="59"/>
                        </a:lnTo>
                        <a:lnTo>
                          <a:pt x="261" y="57"/>
                        </a:lnTo>
                        <a:lnTo>
                          <a:pt x="264" y="51"/>
                        </a:lnTo>
                        <a:lnTo>
                          <a:pt x="268" y="47"/>
                        </a:lnTo>
                        <a:lnTo>
                          <a:pt x="268" y="44"/>
                        </a:lnTo>
                        <a:lnTo>
                          <a:pt x="270" y="40"/>
                        </a:lnTo>
                        <a:lnTo>
                          <a:pt x="268" y="36"/>
                        </a:lnTo>
                        <a:lnTo>
                          <a:pt x="268" y="30"/>
                        </a:lnTo>
                        <a:lnTo>
                          <a:pt x="264" y="26"/>
                        </a:lnTo>
                        <a:lnTo>
                          <a:pt x="261" y="25"/>
                        </a:lnTo>
                        <a:lnTo>
                          <a:pt x="255" y="19"/>
                        </a:lnTo>
                        <a:lnTo>
                          <a:pt x="247" y="17"/>
                        </a:lnTo>
                        <a:lnTo>
                          <a:pt x="240" y="13"/>
                        </a:lnTo>
                        <a:lnTo>
                          <a:pt x="230" y="11"/>
                        </a:lnTo>
                        <a:lnTo>
                          <a:pt x="226" y="7"/>
                        </a:lnTo>
                        <a:lnTo>
                          <a:pt x="221" y="7"/>
                        </a:lnTo>
                        <a:lnTo>
                          <a:pt x="217" y="6"/>
                        </a:lnTo>
                        <a:lnTo>
                          <a:pt x="211" y="6"/>
                        </a:lnTo>
                        <a:lnTo>
                          <a:pt x="205" y="4"/>
                        </a:lnTo>
                        <a:lnTo>
                          <a:pt x="200" y="4"/>
                        </a:lnTo>
                        <a:lnTo>
                          <a:pt x="194" y="2"/>
                        </a:lnTo>
                        <a:lnTo>
                          <a:pt x="188" y="2"/>
                        </a:lnTo>
                        <a:lnTo>
                          <a:pt x="183" y="0"/>
                        </a:lnTo>
                        <a:lnTo>
                          <a:pt x="175" y="0"/>
                        </a:lnTo>
                        <a:lnTo>
                          <a:pt x="169" y="0"/>
                        </a:lnTo>
                        <a:lnTo>
                          <a:pt x="164" y="0"/>
                        </a:lnTo>
                        <a:lnTo>
                          <a:pt x="156" y="0"/>
                        </a:lnTo>
                        <a:lnTo>
                          <a:pt x="150" y="0"/>
                        </a:lnTo>
                        <a:lnTo>
                          <a:pt x="143" y="0"/>
                        </a:lnTo>
                        <a:lnTo>
                          <a:pt x="137" y="0"/>
                        </a:lnTo>
                        <a:lnTo>
                          <a:pt x="129" y="0"/>
                        </a:lnTo>
                        <a:lnTo>
                          <a:pt x="122" y="0"/>
                        </a:lnTo>
                        <a:lnTo>
                          <a:pt x="116" y="0"/>
                        </a:lnTo>
                        <a:lnTo>
                          <a:pt x="109" y="0"/>
                        </a:lnTo>
                        <a:lnTo>
                          <a:pt x="101" y="0"/>
                        </a:lnTo>
                        <a:lnTo>
                          <a:pt x="95" y="0"/>
                        </a:lnTo>
                        <a:lnTo>
                          <a:pt x="90" y="0"/>
                        </a:lnTo>
                        <a:lnTo>
                          <a:pt x="84" y="2"/>
                        </a:lnTo>
                        <a:lnTo>
                          <a:pt x="76" y="2"/>
                        </a:lnTo>
                        <a:lnTo>
                          <a:pt x="71" y="4"/>
                        </a:lnTo>
                        <a:lnTo>
                          <a:pt x="65" y="4"/>
                        </a:lnTo>
                        <a:lnTo>
                          <a:pt x="61" y="6"/>
                        </a:lnTo>
                        <a:lnTo>
                          <a:pt x="55" y="6"/>
                        </a:lnTo>
                        <a:lnTo>
                          <a:pt x="50" y="7"/>
                        </a:lnTo>
                        <a:lnTo>
                          <a:pt x="44" y="7"/>
                        </a:lnTo>
                        <a:lnTo>
                          <a:pt x="40" y="11"/>
                        </a:lnTo>
                        <a:lnTo>
                          <a:pt x="36" y="11"/>
                        </a:lnTo>
                        <a:lnTo>
                          <a:pt x="31" y="13"/>
                        </a:lnTo>
                        <a:lnTo>
                          <a:pt x="27" y="13"/>
                        </a:lnTo>
                        <a:lnTo>
                          <a:pt x="23" y="17"/>
                        </a:lnTo>
                        <a:lnTo>
                          <a:pt x="15" y="19"/>
                        </a:lnTo>
                        <a:lnTo>
                          <a:pt x="12" y="25"/>
                        </a:lnTo>
                        <a:lnTo>
                          <a:pt x="6" y="26"/>
                        </a:lnTo>
                        <a:lnTo>
                          <a:pt x="4" y="30"/>
                        </a:lnTo>
                        <a:lnTo>
                          <a:pt x="0" y="36"/>
                        </a:lnTo>
                        <a:lnTo>
                          <a:pt x="0" y="40"/>
                        </a:lnTo>
                        <a:lnTo>
                          <a:pt x="0" y="44"/>
                        </a:lnTo>
                        <a:lnTo>
                          <a:pt x="4" y="47"/>
                        </a:lnTo>
                        <a:lnTo>
                          <a:pt x="6" y="51"/>
                        </a:lnTo>
                        <a:lnTo>
                          <a:pt x="12" y="57"/>
                        </a:lnTo>
                        <a:lnTo>
                          <a:pt x="15" y="59"/>
                        </a:lnTo>
                        <a:lnTo>
                          <a:pt x="23" y="63"/>
                        </a:lnTo>
                        <a:lnTo>
                          <a:pt x="27" y="63"/>
                        </a:lnTo>
                        <a:lnTo>
                          <a:pt x="31" y="66"/>
                        </a:lnTo>
                        <a:lnTo>
                          <a:pt x="36" y="66"/>
                        </a:lnTo>
                        <a:lnTo>
                          <a:pt x="40" y="70"/>
                        </a:lnTo>
                        <a:lnTo>
                          <a:pt x="44" y="70"/>
                        </a:lnTo>
                        <a:lnTo>
                          <a:pt x="50" y="70"/>
                        </a:lnTo>
                        <a:lnTo>
                          <a:pt x="55" y="72"/>
                        </a:lnTo>
                        <a:lnTo>
                          <a:pt x="61" y="74"/>
                        </a:lnTo>
                        <a:lnTo>
                          <a:pt x="65" y="74"/>
                        </a:lnTo>
                        <a:lnTo>
                          <a:pt x="71" y="74"/>
                        </a:lnTo>
                        <a:lnTo>
                          <a:pt x="76" y="76"/>
                        </a:lnTo>
                        <a:lnTo>
                          <a:pt x="84" y="78"/>
                        </a:lnTo>
                        <a:lnTo>
                          <a:pt x="90" y="78"/>
                        </a:lnTo>
                        <a:lnTo>
                          <a:pt x="95" y="78"/>
                        </a:lnTo>
                        <a:lnTo>
                          <a:pt x="101" y="80"/>
                        </a:lnTo>
                        <a:lnTo>
                          <a:pt x="109" y="80"/>
                        </a:lnTo>
                        <a:lnTo>
                          <a:pt x="116" y="80"/>
                        </a:lnTo>
                        <a:lnTo>
                          <a:pt x="122" y="82"/>
                        </a:lnTo>
                        <a:lnTo>
                          <a:pt x="129" y="82"/>
                        </a:lnTo>
                        <a:lnTo>
                          <a:pt x="137" y="82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tx1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  <p:sp>
          <p:nvSpPr>
            <p:cNvPr id="32" name="Oval 42"/>
            <p:cNvSpPr>
              <a:spLocks noChangeArrowheads="1"/>
            </p:cNvSpPr>
            <p:nvPr/>
          </p:nvSpPr>
          <p:spPr bwMode="auto">
            <a:xfrm rot="-10358234" flipH="1" flipV="1">
              <a:off x="5190" y="2511"/>
              <a:ext cx="50" cy="3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Oval 43"/>
            <p:cNvSpPr>
              <a:spLocks noChangeArrowheads="1"/>
            </p:cNvSpPr>
            <p:nvPr/>
          </p:nvSpPr>
          <p:spPr bwMode="auto">
            <a:xfrm rot="-10358234" flipH="1" flipV="1">
              <a:off x="5211" y="2652"/>
              <a:ext cx="50" cy="4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Oval 44"/>
            <p:cNvSpPr>
              <a:spLocks noChangeArrowheads="1"/>
            </p:cNvSpPr>
            <p:nvPr/>
          </p:nvSpPr>
          <p:spPr bwMode="auto">
            <a:xfrm rot="-9739944" flipH="1" flipV="1">
              <a:off x="5224" y="2704"/>
              <a:ext cx="50" cy="4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Oval 45"/>
            <p:cNvSpPr>
              <a:spLocks noChangeArrowheads="1"/>
            </p:cNvSpPr>
            <p:nvPr/>
          </p:nvSpPr>
          <p:spPr bwMode="auto">
            <a:xfrm rot="10800000" flipH="1" flipV="1">
              <a:off x="5154" y="2503"/>
              <a:ext cx="50" cy="3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Oval 46"/>
            <p:cNvSpPr>
              <a:spLocks noChangeArrowheads="1"/>
            </p:cNvSpPr>
            <p:nvPr/>
          </p:nvSpPr>
          <p:spPr bwMode="auto">
            <a:xfrm rot="10800000" flipH="1" flipV="1">
              <a:off x="5107" y="2518"/>
              <a:ext cx="50" cy="29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Oval 47"/>
            <p:cNvSpPr>
              <a:spLocks noChangeArrowheads="1"/>
            </p:cNvSpPr>
            <p:nvPr/>
          </p:nvSpPr>
          <p:spPr bwMode="auto">
            <a:xfrm rot="10257631" flipH="1" flipV="1">
              <a:off x="5051" y="2573"/>
              <a:ext cx="50" cy="27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Oval 48"/>
            <p:cNvSpPr>
              <a:spLocks noChangeArrowheads="1"/>
            </p:cNvSpPr>
            <p:nvPr/>
          </p:nvSpPr>
          <p:spPr bwMode="auto">
            <a:xfrm rot="10489272" flipH="1" flipV="1">
              <a:off x="5081" y="2622"/>
              <a:ext cx="49" cy="2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Oval 49"/>
            <p:cNvSpPr>
              <a:spLocks noChangeArrowheads="1"/>
            </p:cNvSpPr>
            <p:nvPr/>
          </p:nvSpPr>
          <p:spPr bwMode="auto">
            <a:xfrm rot="10028534" flipH="1" flipV="1">
              <a:off x="5045" y="2693"/>
              <a:ext cx="50" cy="27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Oval 50"/>
            <p:cNvSpPr>
              <a:spLocks noChangeArrowheads="1"/>
            </p:cNvSpPr>
            <p:nvPr/>
          </p:nvSpPr>
          <p:spPr bwMode="auto">
            <a:xfrm rot="9529917" flipH="1" flipV="1">
              <a:off x="5035" y="2771"/>
              <a:ext cx="50" cy="27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74" name="Picture 5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784" y="2640578"/>
            <a:ext cx="382200" cy="21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Phone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638550"/>
            <a:ext cx="1143000" cy="914400"/>
          </a:xfrm>
          <a:prstGeom prst="rect">
            <a:avLst/>
          </a:prstGeom>
        </p:spPr>
      </p:pic>
      <p:pic>
        <p:nvPicPr>
          <p:cNvPr id="77" name="Picture 29" descr="DLNA_icons_style3_v02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811778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24" descr="DLNA_icons_style3_v02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29" y="2488178"/>
            <a:ext cx="115797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3790950"/>
            <a:ext cx="381000" cy="63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2564378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6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964178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3200400" y="1878578"/>
            <a:ext cx="533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3352800" y="2030978"/>
            <a:ext cx="12192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3352800" y="2411978"/>
            <a:ext cx="22860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3352800" y="3497828"/>
            <a:ext cx="2362200" cy="323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891" name="TextBox 37890"/>
          <p:cNvSpPr txBox="1"/>
          <p:nvPr/>
        </p:nvSpPr>
        <p:spPr>
          <a:xfrm>
            <a:off x="2895600" y="1649978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Laptop</a:t>
            </a:r>
            <a:endParaRPr lang="en-US" sz="1200" dirty="0"/>
          </a:p>
        </p:txBody>
      </p:sp>
      <p:sp>
        <p:nvSpPr>
          <p:cNvPr id="89" name="TextBox 88"/>
          <p:cNvSpPr txBox="1"/>
          <p:nvPr/>
        </p:nvSpPr>
        <p:spPr>
          <a:xfrm>
            <a:off x="4495800" y="1837551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Tablet</a:t>
            </a:r>
            <a:endParaRPr lang="en-US" sz="1200" dirty="0"/>
          </a:p>
        </p:txBody>
      </p:sp>
      <p:sp>
        <p:nvSpPr>
          <p:cNvPr id="90" name="TextBox 89"/>
          <p:cNvSpPr txBox="1"/>
          <p:nvPr/>
        </p:nvSpPr>
        <p:spPr>
          <a:xfrm>
            <a:off x="6096000" y="2050028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Smart TV</a:t>
            </a:r>
            <a:endParaRPr lang="en-US" sz="1200" dirty="0"/>
          </a:p>
        </p:txBody>
      </p:sp>
      <p:sp>
        <p:nvSpPr>
          <p:cNvPr id="91" name="TextBox 90"/>
          <p:cNvSpPr txBox="1"/>
          <p:nvPr/>
        </p:nvSpPr>
        <p:spPr>
          <a:xfrm>
            <a:off x="6705600" y="3601829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Game Console</a:t>
            </a:r>
            <a:endParaRPr lang="en-US" sz="1200" dirty="0"/>
          </a:p>
        </p:txBody>
      </p:sp>
      <p:sp>
        <p:nvSpPr>
          <p:cNvPr id="92" name="TextBox 91"/>
          <p:cNvSpPr txBox="1"/>
          <p:nvPr/>
        </p:nvSpPr>
        <p:spPr>
          <a:xfrm>
            <a:off x="5943600" y="447675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Smart Phone</a:t>
            </a:r>
            <a:endParaRPr lang="en-US" sz="1200" dirty="0"/>
          </a:p>
        </p:txBody>
      </p:sp>
      <p:cxnSp>
        <p:nvCxnSpPr>
          <p:cNvPr id="94" name="Straight Arrow Connector 93"/>
          <p:cNvCxnSpPr/>
          <p:nvPr/>
        </p:nvCxnSpPr>
        <p:spPr>
          <a:xfrm flipV="1">
            <a:off x="3352800" y="3116828"/>
            <a:ext cx="2590800" cy="133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4114800" y="4618801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Blu-Ray Player</a:t>
            </a:r>
            <a:endParaRPr lang="en-US" sz="1200" dirty="0"/>
          </a:p>
        </p:txBody>
      </p:sp>
      <p:cxnSp>
        <p:nvCxnSpPr>
          <p:cNvPr id="100" name="Straight Arrow Connector 99"/>
          <p:cNvCxnSpPr>
            <a:endCxn id="110" idx="1"/>
          </p:cNvCxnSpPr>
          <p:nvPr/>
        </p:nvCxnSpPr>
        <p:spPr>
          <a:xfrm>
            <a:off x="3276600" y="3783578"/>
            <a:ext cx="685800" cy="419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/>
        </p:nvSpPr>
        <p:spPr>
          <a:xfrm>
            <a:off x="2133600" y="2411978"/>
            <a:ext cx="1143000" cy="1258796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200" dirty="0">
                <a:solidFill>
                  <a:prstClr val="black"/>
                </a:solidFill>
                <a:ea typeface="ＭＳ Ｐゴシック" pitchFamily="34" charset="-128"/>
              </a:rPr>
              <a:t>Wi-</a:t>
            </a:r>
            <a:r>
              <a:rPr lang="en-US" sz="1200" dirty="0" smtClean="0">
                <a:solidFill>
                  <a:prstClr val="black"/>
                </a:solidFill>
                <a:ea typeface="ＭＳ Ｐゴシック" pitchFamily="34" charset="-128"/>
              </a:rPr>
              <a:t>Fi</a:t>
            </a:r>
            <a:endParaRPr lang="en-US" sz="1200" dirty="0">
              <a:solidFill>
                <a:prstClr val="black"/>
              </a:solidFill>
              <a:ea typeface="ＭＳ Ｐゴシック" pitchFamily="34" charset="-128"/>
            </a:endParaRPr>
          </a:p>
          <a:p>
            <a:pPr>
              <a:lnSpc>
                <a:spcPct val="90000"/>
              </a:lnSpc>
              <a:defRPr/>
            </a:pPr>
            <a:r>
              <a:rPr lang="en-US" sz="1200" dirty="0" smtClean="0">
                <a:solidFill>
                  <a:prstClr val="black"/>
                </a:solidFill>
                <a:ea typeface="ＭＳ Ｐゴシック" pitchFamily="34" charset="-128"/>
              </a:rPr>
              <a:t>Ethernet</a:t>
            </a:r>
            <a:endParaRPr lang="en-US" sz="1200" dirty="0">
              <a:solidFill>
                <a:prstClr val="black"/>
              </a:solidFill>
              <a:ea typeface="ＭＳ Ｐゴシック" pitchFamily="34" charset="-128"/>
            </a:endParaRPr>
          </a:p>
          <a:p>
            <a:pPr>
              <a:lnSpc>
                <a:spcPct val="90000"/>
              </a:lnSpc>
              <a:defRPr/>
            </a:pPr>
            <a:r>
              <a:rPr lang="en-US" sz="1200" dirty="0" err="1">
                <a:solidFill>
                  <a:prstClr val="black"/>
                </a:solidFill>
                <a:ea typeface="ＭＳ Ｐゴシック" pitchFamily="34" charset="-128"/>
              </a:rPr>
              <a:t>MoCA</a:t>
            </a:r>
            <a:endParaRPr lang="en-US" sz="1200" dirty="0">
              <a:solidFill>
                <a:prstClr val="black"/>
              </a:solidFill>
              <a:ea typeface="ＭＳ Ｐゴシック" pitchFamily="34" charset="-128"/>
            </a:endParaRPr>
          </a:p>
          <a:p>
            <a:pPr>
              <a:lnSpc>
                <a:spcPct val="90000"/>
              </a:lnSpc>
              <a:defRPr/>
            </a:pPr>
            <a:r>
              <a:rPr lang="en-US" sz="1200" dirty="0" err="1">
                <a:solidFill>
                  <a:prstClr val="black"/>
                </a:solidFill>
                <a:ea typeface="ＭＳ Ｐゴシック" pitchFamily="34" charset="-128"/>
              </a:rPr>
              <a:t>HomePlug</a:t>
            </a:r>
            <a:r>
              <a:rPr lang="en-US" sz="1200" dirty="0">
                <a:solidFill>
                  <a:prstClr val="black"/>
                </a:solidFill>
                <a:ea typeface="ＭＳ Ｐゴシック" pitchFamily="34" charset="-128"/>
              </a:rPr>
              <a:t> AV</a:t>
            </a:r>
          </a:p>
          <a:p>
            <a:pPr>
              <a:lnSpc>
                <a:spcPct val="90000"/>
              </a:lnSpc>
              <a:defRPr/>
            </a:pPr>
            <a:r>
              <a:rPr lang="en-US" sz="1200" dirty="0">
                <a:solidFill>
                  <a:prstClr val="black"/>
                </a:solidFill>
                <a:ea typeface="ＭＳ Ｐゴシック" pitchFamily="34" charset="-128"/>
              </a:rPr>
              <a:t>HD-PLC </a:t>
            </a:r>
          </a:p>
          <a:p>
            <a:pPr>
              <a:lnSpc>
                <a:spcPct val="90000"/>
              </a:lnSpc>
              <a:defRPr/>
            </a:pPr>
            <a:r>
              <a:rPr lang="en-US" sz="1200" dirty="0">
                <a:solidFill>
                  <a:prstClr val="black"/>
                </a:solidFill>
                <a:ea typeface="ＭＳ Ｐゴシック" pitchFamily="34" charset="-128"/>
              </a:rPr>
              <a:t>HPNA </a:t>
            </a:r>
          </a:p>
          <a:p>
            <a:pPr>
              <a:lnSpc>
                <a:spcPct val="90000"/>
              </a:lnSpc>
              <a:defRPr/>
            </a:pPr>
            <a:r>
              <a:rPr lang="en-US" sz="1200" dirty="0">
                <a:solidFill>
                  <a:prstClr val="black"/>
                </a:solidFill>
                <a:ea typeface="ＭＳ Ｐゴシック" pitchFamily="34" charset="-128"/>
              </a:rPr>
              <a:t>Wi-Fi Direct</a:t>
            </a:r>
          </a:p>
        </p:txBody>
      </p:sp>
      <p:pic>
        <p:nvPicPr>
          <p:cNvPr id="109" name="Picture 32" descr="SettopBox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082" y="4469378"/>
            <a:ext cx="1132318" cy="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24" descr="DLNA_icons_style3_v02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59778"/>
            <a:ext cx="115797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6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3571" y="3935978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Picture 9" descr="PS-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3523">
            <a:off x="6749168" y="3028945"/>
            <a:ext cx="85006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Picture 24" descr="DLNA_icons_style3_v02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429" y="2454395"/>
            <a:ext cx="115797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icture 6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2530595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Subtitle 3"/>
          <p:cNvSpPr txBox="1">
            <a:spLocks/>
          </p:cNvSpPr>
          <p:nvPr/>
        </p:nvSpPr>
        <p:spPr>
          <a:xfrm>
            <a:off x="76200" y="666750"/>
            <a:ext cx="9067800" cy="3048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2200" b="1" i="0" spc="0" baseline="0">
                <a:solidFill>
                  <a:schemeClr val="accent1"/>
                </a:solidFill>
                <a:effectLst>
                  <a:glow rad="50800">
                    <a:schemeClr val="bg1">
                      <a:alpha val="15000"/>
                    </a:schemeClr>
                  </a:glow>
                </a:effectLst>
                <a:latin typeface="+mj-lt"/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400" b="0" spc="0">
                <a:solidFill>
                  <a:schemeClr val="tx1">
                    <a:tint val="75000"/>
                  </a:schemeClr>
                </a:solidFill>
                <a:latin typeface="+mj-lt"/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b="0" spc="0">
                <a:solidFill>
                  <a:schemeClr val="tx1">
                    <a:tint val="75000"/>
                  </a:schemeClr>
                </a:solidFill>
                <a:latin typeface="+mj-lt"/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b="0" spc="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b="0" spc="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2000" dirty="0" smtClean="0"/>
              <a:t>Premium content on any device, in any room with consistent service provider UI</a:t>
            </a:r>
            <a:endParaRPr lang="en-US" sz="2000" dirty="0"/>
          </a:p>
        </p:txBody>
      </p:sp>
      <p:sp>
        <p:nvSpPr>
          <p:cNvPr id="8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4552950"/>
            <a:ext cx="2133600" cy="273844"/>
          </a:xfrm>
        </p:spPr>
        <p:txBody>
          <a:bodyPr/>
          <a:lstStyle/>
          <a:p>
            <a:pPr algn="r"/>
            <a:r>
              <a:rPr lang="en-US" dirty="0" smtClean="0"/>
              <a:t>Slide </a:t>
            </a:r>
            <a:fld id="{E4359386-05E0-4F47-AE78-12F821A00290}" type="slidenum">
              <a:rPr lang="en-US" smtClean="0"/>
              <a:pPr algn="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53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3FEAD-031A-4AF2-8C32-8365DA39C2B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47750"/>
            <a:ext cx="54864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8897" y="133350"/>
            <a:ext cx="9143999" cy="4572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-15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glow rad="63500">
                    <a:schemeClr val="bg1">
                      <a:alpha val="15000"/>
                    </a:schemeClr>
                  </a:glow>
                </a:effectLst>
              </a:rPr>
              <a:t>DLNA CVP-2 Guidelines and Certification</a:t>
            </a:r>
            <a:endParaRPr lang="en-US" sz="3600" dirty="0">
              <a:solidFill>
                <a:schemeClr val="tx1">
                  <a:lumMod val="90000"/>
                  <a:lumOff val="10000"/>
                </a:schemeClr>
              </a:solidFill>
              <a:effectLst>
                <a:glow rad="63500">
                  <a:schemeClr val="bg1">
                    <a:alpha val="15000"/>
                  </a:schemeClr>
                </a:glow>
              </a:effectLst>
            </a:endParaRPr>
          </a:p>
        </p:txBody>
      </p:sp>
      <p:sp>
        <p:nvSpPr>
          <p:cNvPr id="7" name="Subtitle 3"/>
          <p:cNvSpPr txBox="1">
            <a:spLocks/>
          </p:cNvSpPr>
          <p:nvPr/>
        </p:nvSpPr>
        <p:spPr>
          <a:xfrm>
            <a:off x="76200" y="514350"/>
            <a:ext cx="9067800" cy="3048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2200" b="1" i="0" spc="0" baseline="0">
                <a:solidFill>
                  <a:schemeClr val="accent1"/>
                </a:solidFill>
                <a:effectLst>
                  <a:glow rad="50800">
                    <a:schemeClr val="bg1">
                      <a:alpha val="15000"/>
                    </a:schemeClr>
                  </a:glow>
                </a:effectLst>
                <a:latin typeface="+mj-lt"/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400" b="0" spc="0">
                <a:solidFill>
                  <a:schemeClr val="tx1">
                    <a:tint val="75000"/>
                  </a:schemeClr>
                </a:solidFill>
                <a:latin typeface="+mj-lt"/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b="0" spc="0">
                <a:solidFill>
                  <a:schemeClr val="tx1">
                    <a:tint val="75000"/>
                  </a:schemeClr>
                </a:solidFill>
                <a:latin typeface="+mj-lt"/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b="0" spc="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b="0" spc="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2000" dirty="0" smtClean="0"/>
              <a:t>Multi-Industry Effort in DLNA</a:t>
            </a:r>
            <a:endParaRPr lang="en-US" sz="2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715000" y="2876550"/>
            <a:ext cx="3576920" cy="18288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 pitchFamily="34" charset="0"/>
              <a:buNone/>
              <a:defRPr sz="1100" b="0" i="0" spc="0" baseline="0">
                <a:effectLst>
                  <a:glow rad="50800">
                    <a:schemeClr val="bg1">
                      <a:alpha val="15000"/>
                    </a:schemeClr>
                  </a:glow>
                </a:effectLst>
                <a:latin typeface="+mj-lt"/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400" b="0" spc="0">
                <a:solidFill>
                  <a:schemeClr val="tx1">
                    <a:tint val="75000"/>
                  </a:schemeClr>
                </a:solidFill>
                <a:latin typeface="+mj-lt"/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b="0" spc="0">
                <a:solidFill>
                  <a:schemeClr val="tx1">
                    <a:tint val="75000"/>
                  </a:schemeClr>
                </a:solidFill>
                <a:latin typeface="+mj-lt"/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b="0" spc="0">
                <a:solidFill>
                  <a:schemeClr val="tx1">
                    <a:tint val="75000"/>
                  </a:schemeClr>
                </a:solidFill>
                <a:latin typeface="+mj-lt"/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b="0" spc="0">
                <a:solidFill>
                  <a:schemeClr val="tx1">
                    <a:tint val="75000"/>
                  </a:schemeClr>
                </a:solidFill>
                <a:latin typeface="+mj-lt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1800" b="1" dirty="0" smtClean="0"/>
              <a:t>Status:</a:t>
            </a:r>
            <a:endParaRPr lang="en-US" sz="1800" b="1" dirty="0"/>
          </a:p>
          <a:p>
            <a:pPr marL="171450" indent="-171450">
              <a:buFont typeface="Arial"/>
              <a:buChar char="•"/>
            </a:pPr>
            <a:r>
              <a:rPr lang="en-US" sz="1800" dirty="0" smtClean="0"/>
              <a:t>Technical Specifications to be published in March 2014</a:t>
            </a:r>
            <a:endParaRPr lang="en-US" sz="1800" dirty="0"/>
          </a:p>
          <a:p>
            <a:pPr marL="171450" indent="-171450">
              <a:buFont typeface="Arial"/>
              <a:buChar char="•"/>
            </a:pPr>
            <a:r>
              <a:rPr lang="en-US" sz="1800" dirty="0" smtClean="0"/>
              <a:t>Certification launch scheduled for end of September 2014</a:t>
            </a:r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419350"/>
            <a:ext cx="1089730" cy="4972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809750"/>
            <a:ext cx="915852" cy="410683"/>
          </a:xfrm>
          <a:prstGeom prst="rect">
            <a:avLst/>
          </a:prstGeom>
        </p:spPr>
      </p:pic>
      <p:pic>
        <p:nvPicPr>
          <p:cNvPr id="11" name="Picture 2" descr="C:\Users\ddeand001\Pictures\Comcast_S_COLOR_BL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09750"/>
            <a:ext cx="1123679" cy="34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200150"/>
            <a:ext cx="1295400" cy="3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849812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343150"/>
            <a:ext cx="1186765" cy="49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"/>
          <a:stretch/>
        </p:blipFill>
        <p:spPr bwMode="auto">
          <a:xfrm>
            <a:off x="5867401" y="1200150"/>
            <a:ext cx="990600" cy="490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715000" y="754618"/>
            <a:ext cx="2519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Development Led by: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76980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76202" y="133350"/>
            <a:ext cx="8905875" cy="8001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cs typeface="Arial" charset="0"/>
              </a:rPr>
              <a:t>DLNA CVP-2 </a:t>
            </a:r>
            <a:r>
              <a:rPr lang="en-US" dirty="0" smtClean="0">
                <a:latin typeface="Arial" charset="0"/>
                <a:cs typeface="Arial" charset="0"/>
              </a:rPr>
              <a:t>Specification Features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28601" y="971550"/>
            <a:ext cx="8686800" cy="3505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NO NEW APIs – </a:t>
            </a:r>
            <a:r>
              <a:rPr lang="en-US" smtClean="0"/>
              <a:t>Using standard W3C APIs</a:t>
            </a:r>
          </a:p>
          <a:p>
            <a:r>
              <a:rPr lang="en-US" dirty="0" smtClean="0"/>
              <a:t>Baseline</a:t>
            </a:r>
            <a:r>
              <a:rPr lang="en-US" dirty="0"/>
              <a:t>: CVP-1 Features: DMP+DMR, DTCP-IP Link Protection, HTTP Transport w/ Trick Modes, Priority-Based </a:t>
            </a:r>
            <a:r>
              <a:rPr lang="en-US" dirty="0" err="1"/>
              <a:t>QoS</a:t>
            </a:r>
            <a:r>
              <a:rPr lang="en-US" dirty="0"/>
              <a:t>, MPEG-2 &amp; AVC Video in MPEG-</a:t>
            </a:r>
            <a:r>
              <a:rPr lang="en-US" dirty="0" smtClean="0"/>
              <a:t>TS</a:t>
            </a:r>
          </a:p>
          <a:p>
            <a:r>
              <a:rPr lang="en-US" dirty="0" smtClean="0"/>
              <a:t>HTML5 RUI</a:t>
            </a:r>
          </a:p>
          <a:p>
            <a:pPr marL="800009" lvl="2" indent="-342861"/>
            <a:r>
              <a:rPr lang="en-US" sz="2000" dirty="0" smtClean="0"/>
              <a:t>Includes mapping for MSO TV services (closed captions, </a:t>
            </a:r>
            <a:r>
              <a:rPr lang="en-US" sz="2000" dirty="0"/>
              <a:t>Ad-</a:t>
            </a:r>
            <a:r>
              <a:rPr lang="en-US" sz="2000" dirty="0" smtClean="0"/>
              <a:t>Insertion, SAP, etc.) signaling </a:t>
            </a:r>
            <a:r>
              <a:rPr lang="en-US" sz="2000" dirty="0"/>
              <a:t>in MPEG2-</a:t>
            </a:r>
            <a:r>
              <a:rPr lang="en-US" sz="2000" dirty="0" smtClean="0"/>
              <a:t>TS</a:t>
            </a:r>
            <a:endParaRPr lang="en-US" sz="2300" dirty="0" smtClean="0"/>
          </a:p>
          <a:p>
            <a:r>
              <a:rPr lang="en-US" dirty="0" smtClean="0"/>
              <a:t>Authentication of DLNA Certification (using DTCP-IP keys)</a:t>
            </a:r>
          </a:p>
          <a:p>
            <a:r>
              <a:rPr lang="en-US" dirty="0" smtClean="0"/>
              <a:t>Diagnostics </a:t>
            </a:r>
          </a:p>
          <a:p>
            <a:r>
              <a:rPr lang="en-US" dirty="0"/>
              <a:t>Networked Devices Power </a:t>
            </a:r>
            <a:r>
              <a:rPr lang="en-US" dirty="0" smtClean="0"/>
              <a:t>Save (Low Power)</a:t>
            </a:r>
          </a:p>
          <a:p>
            <a:r>
              <a:rPr lang="en-US" dirty="0" smtClean="0"/>
              <a:t>HTTP Adaptive Delivery (MPEG-DASH) </a:t>
            </a:r>
          </a:p>
          <a:p>
            <a:r>
              <a:rPr lang="en-US" dirty="0" smtClean="0"/>
              <a:t>MPEG-2 and AVC Video in MPEG-2 TS and MP4 containers</a:t>
            </a:r>
          </a:p>
          <a:p>
            <a:r>
              <a:rPr lang="en-US" dirty="0" smtClean="0"/>
              <a:t>3D </a:t>
            </a:r>
            <a:r>
              <a:rPr lang="en-US" dirty="0"/>
              <a:t>Media Formats (conditionally mandatory for devices supporting 3D video)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38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28601" y="209551"/>
            <a:ext cx="7920321" cy="530389"/>
          </a:xfrm>
        </p:spPr>
        <p:txBody>
          <a:bodyPr>
            <a:noAutofit/>
          </a:bodyPr>
          <a:lstStyle/>
          <a:p>
            <a:r>
              <a:rPr lang="en-US" sz="3600" dirty="0"/>
              <a:t>CVP-</a:t>
            </a:r>
            <a:r>
              <a:rPr lang="en-US" sz="3600" dirty="0" smtClean="0"/>
              <a:t>2</a:t>
            </a:r>
            <a:r>
              <a:rPr lang="en-US" sz="3600" dirty="0"/>
              <a:t> </a:t>
            </a:r>
            <a:r>
              <a:rPr lang="en-US" sz="3600" dirty="0" smtClean="0"/>
              <a:t>Hybrid </a:t>
            </a:r>
            <a:r>
              <a:rPr lang="en-US" sz="3600" dirty="0"/>
              <a:t>In-home + Cloud Scenario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03088" y="1367438"/>
            <a:ext cx="8260878" cy="3144894"/>
            <a:chOff x="612612" y="1842300"/>
            <a:chExt cx="8260878" cy="4193192"/>
          </a:xfrm>
        </p:grpSpPr>
        <p:pic>
          <p:nvPicPr>
            <p:cNvPr id="1071" name="Picture 4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6855" y="1842300"/>
              <a:ext cx="1531668" cy="1234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 Box 62"/>
            <p:cNvSpPr txBox="1">
              <a:spLocks noChangeArrowheads="1"/>
            </p:cNvSpPr>
            <p:nvPr/>
          </p:nvSpPr>
          <p:spPr bwMode="auto">
            <a:xfrm>
              <a:off x="1647826" y="4849364"/>
              <a:ext cx="2277366" cy="779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sz="1600" b="1" dirty="0">
                  <a:latin typeface="Times" charset="0"/>
                </a:rPr>
                <a:t>CVP-2 STB/</a:t>
              </a:r>
              <a:br>
                <a:rPr lang="en-US" sz="1600" b="1" dirty="0">
                  <a:latin typeface="Times" charset="0"/>
                </a:rPr>
              </a:br>
              <a:r>
                <a:rPr lang="en-US" sz="1600" b="1" dirty="0">
                  <a:latin typeface="Times" charset="0"/>
                </a:rPr>
                <a:t>Gateway</a:t>
              </a:r>
            </a:p>
          </p:txBody>
        </p:sp>
        <p:graphicFrame>
          <p:nvGraphicFramePr>
            <p:cNvPr id="32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478301"/>
                </p:ext>
              </p:extLst>
            </p:nvPr>
          </p:nvGraphicFramePr>
          <p:xfrm>
            <a:off x="6853331" y="3232032"/>
            <a:ext cx="1922463" cy="1393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1" name="Visio" r:id="rId5" imgW="1922623" imgH="1394372" progId="Visio.Drawing.11">
                    <p:embed/>
                  </p:oleObj>
                </mc:Choice>
                <mc:Fallback>
                  <p:oleObj name="Visio" r:id="rId5" imgW="1922623" imgH="1394372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3331" y="3232032"/>
                          <a:ext cx="1922463" cy="1393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Text Box 62"/>
            <p:cNvSpPr txBox="1">
              <a:spLocks noChangeArrowheads="1"/>
            </p:cNvSpPr>
            <p:nvPr/>
          </p:nvSpPr>
          <p:spPr bwMode="auto">
            <a:xfrm>
              <a:off x="6903036" y="4655910"/>
              <a:ext cx="1970454" cy="45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sz="1600" b="1" dirty="0">
                  <a:latin typeface="Times" charset="0"/>
                </a:rPr>
                <a:t>DLNA CVP-2 TV</a:t>
              </a:r>
            </a:p>
          </p:txBody>
        </p:sp>
        <p:pic>
          <p:nvPicPr>
            <p:cNvPr id="34" name="Picture 33" descr="Samsung_STB-E7500b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9012" y="4432457"/>
              <a:ext cx="947615" cy="438632"/>
            </a:xfrm>
            <a:prstGeom prst="rect">
              <a:avLst/>
            </a:prstGeom>
          </p:spPr>
        </p:pic>
        <p:sp>
          <p:nvSpPr>
            <p:cNvPr id="35" name="Cloud 34"/>
            <p:cNvSpPr/>
            <p:nvPr/>
          </p:nvSpPr>
          <p:spPr>
            <a:xfrm>
              <a:off x="4417985" y="3936886"/>
              <a:ext cx="1699846" cy="1113711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Home Network</a:t>
              </a:r>
              <a:endParaRPr lang="en-US" dirty="0"/>
            </a:p>
          </p:txBody>
        </p:sp>
        <p:cxnSp>
          <p:nvCxnSpPr>
            <p:cNvPr id="39" name="Straight Connector 38"/>
            <p:cNvCxnSpPr>
              <a:stCxn id="35" idx="2"/>
              <a:endCxn id="34" idx="3"/>
            </p:cNvCxnSpPr>
            <p:nvPr/>
          </p:nvCxnSpPr>
          <p:spPr>
            <a:xfrm flipH="1">
              <a:off x="3236627" y="4493742"/>
              <a:ext cx="1186631" cy="158031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6089256" y="3987560"/>
              <a:ext cx="803152" cy="26059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 Box 62"/>
            <p:cNvSpPr txBox="1">
              <a:spLocks noChangeArrowheads="1"/>
            </p:cNvSpPr>
            <p:nvPr/>
          </p:nvSpPr>
          <p:spPr bwMode="auto">
            <a:xfrm>
              <a:off x="612612" y="1842300"/>
              <a:ext cx="1676400" cy="984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sz="1400" b="1" dirty="0">
                  <a:latin typeface="Times" charset="0"/>
                </a:rPr>
                <a:t>Cloud</a:t>
              </a:r>
              <a:br>
                <a:rPr lang="en-US" sz="1400" b="1" dirty="0">
                  <a:latin typeface="Times" charset="0"/>
                </a:rPr>
              </a:br>
              <a:r>
                <a:rPr lang="en-US" sz="1400" b="1" dirty="0">
                  <a:latin typeface="Times" charset="0"/>
                </a:rPr>
                <a:t>HTML5 RUI/Server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3236627" y="4569499"/>
              <a:ext cx="3722735" cy="808951"/>
            </a:xfrm>
            <a:custGeom>
              <a:avLst/>
              <a:gdLst>
                <a:gd name="connsiteX0" fmla="*/ 0 w 4669692"/>
                <a:gd name="connsiteY0" fmla="*/ 273538 h 1019609"/>
                <a:gd name="connsiteX1" fmla="*/ 2706077 w 4669692"/>
                <a:gd name="connsiteY1" fmla="*/ 1016000 h 1019609"/>
                <a:gd name="connsiteX2" fmla="*/ 4669692 w 4669692"/>
                <a:gd name="connsiteY2" fmla="*/ 0 h 1019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69692" h="1019609">
                  <a:moveTo>
                    <a:pt x="0" y="273538"/>
                  </a:moveTo>
                  <a:cubicBezTo>
                    <a:pt x="963897" y="667564"/>
                    <a:pt x="1927795" y="1061590"/>
                    <a:pt x="2706077" y="1016000"/>
                  </a:cubicBezTo>
                  <a:cubicBezTo>
                    <a:pt x="3484359" y="970410"/>
                    <a:pt x="4304974" y="195385"/>
                    <a:pt x="4669692" y="0"/>
                  </a:cubicBezTo>
                </a:path>
              </a:pathLst>
            </a:custGeom>
            <a:ln w="19050" cmpd="sng">
              <a:solidFill>
                <a:schemeClr val="accent5">
                  <a:lumMod val="75000"/>
                </a:schemeClr>
              </a:solidFill>
              <a:prstDash val="solid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 Box 62"/>
            <p:cNvSpPr txBox="1">
              <a:spLocks noChangeArrowheads="1"/>
            </p:cNvSpPr>
            <p:nvPr/>
          </p:nvSpPr>
          <p:spPr bwMode="auto">
            <a:xfrm>
              <a:off x="4192075" y="5337865"/>
              <a:ext cx="2284045" cy="697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sz="1400" b="1" dirty="0">
                  <a:latin typeface="Times" charset="0"/>
                </a:rPr>
                <a:t>1. Device and Service Discovery</a:t>
              </a:r>
            </a:p>
          </p:txBody>
        </p:sp>
        <p:cxnSp>
          <p:nvCxnSpPr>
            <p:cNvPr id="51" name="Curved Connector 50"/>
            <p:cNvCxnSpPr/>
            <p:nvPr/>
          </p:nvCxnSpPr>
          <p:spPr>
            <a:xfrm>
              <a:off x="3438524" y="2726060"/>
              <a:ext cx="3422613" cy="620389"/>
            </a:xfrm>
            <a:prstGeom prst="curvedConnector3">
              <a:avLst/>
            </a:prstGeom>
            <a:ln w="28575" cmpd="sng"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 Box 62"/>
            <p:cNvSpPr txBox="1">
              <a:spLocks noChangeArrowheads="1"/>
            </p:cNvSpPr>
            <p:nvPr/>
          </p:nvSpPr>
          <p:spPr bwMode="auto">
            <a:xfrm>
              <a:off x="2981324" y="3244849"/>
              <a:ext cx="2743200" cy="697627"/>
            </a:xfrm>
            <a:prstGeom prst="rect">
              <a:avLst/>
            </a:prstGeom>
            <a:solidFill>
              <a:srgbClr val="F2F2F2">
                <a:alpha val="54902"/>
              </a:srgbClr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sz="1400" b="1" dirty="0">
                  <a:latin typeface="Times" charset="0"/>
                </a:rPr>
                <a:t>3. Linear, On-Demand, DVR</a:t>
              </a:r>
              <a:br>
                <a:rPr lang="en-US" sz="1400" b="1" dirty="0">
                  <a:latin typeface="Times" charset="0"/>
                </a:rPr>
              </a:br>
              <a:r>
                <a:rPr lang="en-US" sz="1400" b="1" dirty="0">
                  <a:latin typeface="Times" charset="0"/>
                </a:rPr>
                <a:t>Content</a:t>
              </a:r>
            </a:p>
          </p:txBody>
        </p:sp>
        <p:sp>
          <p:nvSpPr>
            <p:cNvPr id="54" name="Text Box 62"/>
            <p:cNvSpPr txBox="1">
              <a:spLocks noChangeArrowheads="1"/>
            </p:cNvSpPr>
            <p:nvPr/>
          </p:nvSpPr>
          <p:spPr bwMode="auto">
            <a:xfrm>
              <a:off x="4039674" y="2432049"/>
              <a:ext cx="2284045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sz="1400" b="1" dirty="0">
                  <a:latin typeface="Times" charset="0"/>
                </a:rPr>
                <a:t>2. HTML5 RUI Guide 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1753169" y="4553707"/>
              <a:ext cx="545368" cy="264176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>
              <a:stCxn id="1071" idx="2"/>
              <a:endCxn id="34" idx="0"/>
            </p:cNvCxnSpPr>
            <p:nvPr/>
          </p:nvCxnSpPr>
          <p:spPr>
            <a:xfrm>
              <a:off x="2752689" y="3076756"/>
              <a:ext cx="10131" cy="1355701"/>
            </a:xfrm>
            <a:prstGeom prst="straightConnector1">
              <a:avLst/>
            </a:prstGeom>
            <a:ln w="19050">
              <a:solidFill>
                <a:schemeClr val="accent4">
                  <a:lumMod val="50000"/>
                </a:schemeClr>
              </a:solidFill>
              <a:prstDash val="lg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Freeform 51"/>
            <p:cNvSpPr/>
            <p:nvPr/>
          </p:nvSpPr>
          <p:spPr>
            <a:xfrm rot="20734046" flipV="1">
              <a:off x="3050986" y="3760456"/>
              <a:ext cx="3845281" cy="455912"/>
            </a:xfrm>
            <a:custGeom>
              <a:avLst/>
              <a:gdLst>
                <a:gd name="connsiteX0" fmla="*/ 0 w 4669692"/>
                <a:gd name="connsiteY0" fmla="*/ 273538 h 1019609"/>
                <a:gd name="connsiteX1" fmla="*/ 2706077 w 4669692"/>
                <a:gd name="connsiteY1" fmla="*/ 1016000 h 1019609"/>
                <a:gd name="connsiteX2" fmla="*/ 4669692 w 4669692"/>
                <a:gd name="connsiteY2" fmla="*/ 0 h 1019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69692" h="1019609">
                  <a:moveTo>
                    <a:pt x="0" y="273538"/>
                  </a:moveTo>
                  <a:cubicBezTo>
                    <a:pt x="963897" y="667564"/>
                    <a:pt x="1927795" y="1061590"/>
                    <a:pt x="2706077" y="1016000"/>
                  </a:cubicBezTo>
                  <a:cubicBezTo>
                    <a:pt x="3484359" y="970410"/>
                    <a:pt x="4304974" y="195385"/>
                    <a:pt x="4669692" y="0"/>
                  </a:cubicBezTo>
                </a:path>
              </a:pathLst>
            </a:custGeom>
            <a:ln w="38100" cmpd="sng">
              <a:solidFill>
                <a:srgbClr val="00B05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52" descr="cable_coax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4380169">
            <a:off x="995644" y="3698577"/>
            <a:ext cx="379810" cy="6873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6" name="Group 7"/>
          <p:cNvGrpSpPr>
            <a:grpSpLocks/>
          </p:cNvGrpSpPr>
          <p:nvPr/>
        </p:nvGrpSpPr>
        <p:grpSpPr bwMode="auto">
          <a:xfrm rot="5400000">
            <a:off x="1096963" y="3148719"/>
            <a:ext cx="252413" cy="906463"/>
            <a:chOff x="4967" y="2503"/>
            <a:chExt cx="307" cy="873"/>
          </a:xfrm>
        </p:grpSpPr>
        <p:grpSp>
          <p:nvGrpSpPr>
            <p:cNvPr id="27" name="Group 8"/>
            <p:cNvGrpSpPr>
              <a:grpSpLocks/>
            </p:cNvGrpSpPr>
            <p:nvPr/>
          </p:nvGrpSpPr>
          <p:grpSpPr bwMode="auto">
            <a:xfrm rot="10800000" flipH="1" flipV="1">
              <a:off x="4967" y="2525"/>
              <a:ext cx="284" cy="851"/>
              <a:chOff x="5842" y="2470"/>
              <a:chExt cx="479" cy="1437"/>
            </a:xfrm>
          </p:grpSpPr>
          <p:sp>
            <p:nvSpPr>
              <p:cNvPr id="48" name="Freeform 9"/>
              <p:cNvSpPr>
                <a:spLocks/>
              </p:cNvSpPr>
              <p:nvPr/>
            </p:nvSpPr>
            <p:spPr bwMode="auto">
              <a:xfrm rot="-483479">
                <a:off x="6104" y="3215"/>
                <a:ext cx="115" cy="41"/>
              </a:xfrm>
              <a:custGeom>
                <a:avLst/>
                <a:gdLst>
                  <a:gd name="T0" fmla="*/ 61 w 270"/>
                  <a:gd name="T1" fmla="*/ 41 h 82"/>
                  <a:gd name="T2" fmla="*/ 66 w 270"/>
                  <a:gd name="T3" fmla="*/ 40 h 82"/>
                  <a:gd name="T4" fmla="*/ 72 w 270"/>
                  <a:gd name="T5" fmla="*/ 40 h 82"/>
                  <a:gd name="T6" fmla="*/ 78 w 270"/>
                  <a:gd name="T7" fmla="*/ 39 h 82"/>
                  <a:gd name="T8" fmla="*/ 83 w 270"/>
                  <a:gd name="T9" fmla="*/ 38 h 82"/>
                  <a:gd name="T10" fmla="*/ 87 w 270"/>
                  <a:gd name="T11" fmla="*/ 37 h 82"/>
                  <a:gd name="T12" fmla="*/ 92 w 270"/>
                  <a:gd name="T13" fmla="*/ 36 h 82"/>
                  <a:gd name="T14" fmla="*/ 96 w 270"/>
                  <a:gd name="T15" fmla="*/ 35 h 82"/>
                  <a:gd name="T16" fmla="*/ 102 w 270"/>
                  <a:gd name="T17" fmla="*/ 33 h 82"/>
                  <a:gd name="T18" fmla="*/ 109 w 270"/>
                  <a:gd name="T19" fmla="*/ 30 h 82"/>
                  <a:gd name="T20" fmla="*/ 112 w 270"/>
                  <a:gd name="T21" fmla="*/ 26 h 82"/>
                  <a:gd name="T22" fmla="*/ 114 w 270"/>
                  <a:gd name="T23" fmla="*/ 22 h 82"/>
                  <a:gd name="T24" fmla="*/ 114 w 270"/>
                  <a:gd name="T25" fmla="*/ 18 h 82"/>
                  <a:gd name="T26" fmla="*/ 112 w 270"/>
                  <a:gd name="T27" fmla="*/ 13 h 82"/>
                  <a:gd name="T28" fmla="*/ 109 w 270"/>
                  <a:gd name="T29" fmla="*/ 10 h 82"/>
                  <a:gd name="T30" fmla="*/ 102 w 270"/>
                  <a:gd name="T31" fmla="*/ 7 h 82"/>
                  <a:gd name="T32" fmla="*/ 96 w 270"/>
                  <a:gd name="T33" fmla="*/ 4 h 82"/>
                  <a:gd name="T34" fmla="*/ 92 w 270"/>
                  <a:gd name="T35" fmla="*/ 3 h 82"/>
                  <a:gd name="T36" fmla="*/ 87 w 270"/>
                  <a:gd name="T37" fmla="*/ 2 h 82"/>
                  <a:gd name="T38" fmla="*/ 83 w 270"/>
                  <a:gd name="T39" fmla="*/ 1 h 82"/>
                  <a:gd name="T40" fmla="*/ 78 w 270"/>
                  <a:gd name="T41" fmla="*/ 0 h 82"/>
                  <a:gd name="T42" fmla="*/ 72 w 270"/>
                  <a:gd name="T43" fmla="*/ 0 h 82"/>
                  <a:gd name="T44" fmla="*/ 66 w 270"/>
                  <a:gd name="T45" fmla="*/ 0 h 82"/>
                  <a:gd name="T46" fmla="*/ 61 w 270"/>
                  <a:gd name="T47" fmla="*/ 0 h 82"/>
                  <a:gd name="T48" fmla="*/ 55 w 270"/>
                  <a:gd name="T49" fmla="*/ 0 h 82"/>
                  <a:gd name="T50" fmla="*/ 49 w 270"/>
                  <a:gd name="T51" fmla="*/ 0 h 82"/>
                  <a:gd name="T52" fmla="*/ 43 w 270"/>
                  <a:gd name="T53" fmla="*/ 0 h 82"/>
                  <a:gd name="T54" fmla="*/ 38 w 270"/>
                  <a:gd name="T55" fmla="*/ 0 h 82"/>
                  <a:gd name="T56" fmla="*/ 32 w 270"/>
                  <a:gd name="T57" fmla="*/ 1 h 82"/>
                  <a:gd name="T58" fmla="*/ 28 w 270"/>
                  <a:gd name="T59" fmla="*/ 2 h 82"/>
                  <a:gd name="T60" fmla="*/ 23 w 270"/>
                  <a:gd name="T61" fmla="*/ 3 h 82"/>
                  <a:gd name="T62" fmla="*/ 19 w 270"/>
                  <a:gd name="T63" fmla="*/ 4 h 82"/>
                  <a:gd name="T64" fmla="*/ 15 w 270"/>
                  <a:gd name="T65" fmla="*/ 6 h 82"/>
                  <a:gd name="T66" fmla="*/ 12 w 270"/>
                  <a:gd name="T67" fmla="*/ 7 h 82"/>
                  <a:gd name="T68" fmla="*/ 6 w 270"/>
                  <a:gd name="T69" fmla="*/ 10 h 82"/>
                  <a:gd name="T70" fmla="*/ 3 w 270"/>
                  <a:gd name="T71" fmla="*/ 13 h 82"/>
                  <a:gd name="T72" fmla="*/ 0 w 270"/>
                  <a:gd name="T73" fmla="*/ 18 h 82"/>
                  <a:gd name="T74" fmla="*/ 0 w 270"/>
                  <a:gd name="T75" fmla="*/ 22 h 82"/>
                  <a:gd name="T76" fmla="*/ 3 w 270"/>
                  <a:gd name="T77" fmla="*/ 26 h 82"/>
                  <a:gd name="T78" fmla="*/ 6 w 270"/>
                  <a:gd name="T79" fmla="*/ 30 h 82"/>
                  <a:gd name="T80" fmla="*/ 12 w 270"/>
                  <a:gd name="T81" fmla="*/ 32 h 82"/>
                  <a:gd name="T82" fmla="*/ 15 w 270"/>
                  <a:gd name="T83" fmla="*/ 33 h 82"/>
                  <a:gd name="T84" fmla="*/ 19 w 270"/>
                  <a:gd name="T85" fmla="*/ 35 h 82"/>
                  <a:gd name="T86" fmla="*/ 23 w 270"/>
                  <a:gd name="T87" fmla="*/ 36 h 82"/>
                  <a:gd name="T88" fmla="*/ 28 w 270"/>
                  <a:gd name="T89" fmla="*/ 37 h 82"/>
                  <a:gd name="T90" fmla="*/ 32 w 270"/>
                  <a:gd name="T91" fmla="*/ 38 h 82"/>
                  <a:gd name="T92" fmla="*/ 38 w 270"/>
                  <a:gd name="T93" fmla="*/ 39 h 82"/>
                  <a:gd name="T94" fmla="*/ 43 w 270"/>
                  <a:gd name="T95" fmla="*/ 40 h 82"/>
                  <a:gd name="T96" fmla="*/ 49 w 270"/>
                  <a:gd name="T97" fmla="*/ 40 h 82"/>
                  <a:gd name="T98" fmla="*/ 55 w 270"/>
                  <a:gd name="T99" fmla="*/ 41 h 82"/>
                  <a:gd name="T100" fmla="*/ 58 w 270"/>
                  <a:gd name="T101" fmla="*/ 41 h 8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0" h="82">
                    <a:moveTo>
                      <a:pt x="137" y="82"/>
                    </a:moveTo>
                    <a:lnTo>
                      <a:pt x="143" y="82"/>
                    </a:lnTo>
                    <a:lnTo>
                      <a:pt x="150" y="82"/>
                    </a:lnTo>
                    <a:lnTo>
                      <a:pt x="156" y="80"/>
                    </a:lnTo>
                    <a:lnTo>
                      <a:pt x="164" y="80"/>
                    </a:lnTo>
                    <a:lnTo>
                      <a:pt x="169" y="80"/>
                    </a:lnTo>
                    <a:lnTo>
                      <a:pt x="175" y="78"/>
                    </a:lnTo>
                    <a:lnTo>
                      <a:pt x="183" y="78"/>
                    </a:lnTo>
                    <a:lnTo>
                      <a:pt x="188" y="78"/>
                    </a:lnTo>
                    <a:lnTo>
                      <a:pt x="194" y="76"/>
                    </a:lnTo>
                    <a:lnTo>
                      <a:pt x="200" y="74"/>
                    </a:lnTo>
                    <a:lnTo>
                      <a:pt x="205" y="74"/>
                    </a:lnTo>
                    <a:lnTo>
                      <a:pt x="211" y="74"/>
                    </a:lnTo>
                    <a:lnTo>
                      <a:pt x="217" y="72"/>
                    </a:lnTo>
                    <a:lnTo>
                      <a:pt x="221" y="70"/>
                    </a:lnTo>
                    <a:lnTo>
                      <a:pt x="226" y="70"/>
                    </a:lnTo>
                    <a:lnTo>
                      <a:pt x="230" y="70"/>
                    </a:lnTo>
                    <a:lnTo>
                      <a:pt x="240" y="66"/>
                    </a:lnTo>
                    <a:lnTo>
                      <a:pt x="247" y="63"/>
                    </a:lnTo>
                    <a:lnTo>
                      <a:pt x="255" y="59"/>
                    </a:lnTo>
                    <a:lnTo>
                      <a:pt x="261" y="57"/>
                    </a:lnTo>
                    <a:lnTo>
                      <a:pt x="264" y="51"/>
                    </a:lnTo>
                    <a:lnTo>
                      <a:pt x="268" y="47"/>
                    </a:lnTo>
                    <a:lnTo>
                      <a:pt x="268" y="44"/>
                    </a:lnTo>
                    <a:lnTo>
                      <a:pt x="270" y="40"/>
                    </a:lnTo>
                    <a:lnTo>
                      <a:pt x="268" y="36"/>
                    </a:lnTo>
                    <a:lnTo>
                      <a:pt x="268" y="30"/>
                    </a:lnTo>
                    <a:lnTo>
                      <a:pt x="264" y="26"/>
                    </a:lnTo>
                    <a:lnTo>
                      <a:pt x="261" y="25"/>
                    </a:lnTo>
                    <a:lnTo>
                      <a:pt x="255" y="19"/>
                    </a:lnTo>
                    <a:lnTo>
                      <a:pt x="247" y="17"/>
                    </a:lnTo>
                    <a:lnTo>
                      <a:pt x="240" y="13"/>
                    </a:lnTo>
                    <a:lnTo>
                      <a:pt x="230" y="11"/>
                    </a:lnTo>
                    <a:lnTo>
                      <a:pt x="226" y="7"/>
                    </a:lnTo>
                    <a:lnTo>
                      <a:pt x="221" y="7"/>
                    </a:lnTo>
                    <a:lnTo>
                      <a:pt x="217" y="6"/>
                    </a:lnTo>
                    <a:lnTo>
                      <a:pt x="211" y="6"/>
                    </a:lnTo>
                    <a:lnTo>
                      <a:pt x="205" y="4"/>
                    </a:lnTo>
                    <a:lnTo>
                      <a:pt x="200" y="4"/>
                    </a:lnTo>
                    <a:lnTo>
                      <a:pt x="194" y="2"/>
                    </a:lnTo>
                    <a:lnTo>
                      <a:pt x="188" y="2"/>
                    </a:lnTo>
                    <a:lnTo>
                      <a:pt x="183" y="0"/>
                    </a:lnTo>
                    <a:lnTo>
                      <a:pt x="175" y="0"/>
                    </a:lnTo>
                    <a:lnTo>
                      <a:pt x="169" y="0"/>
                    </a:lnTo>
                    <a:lnTo>
                      <a:pt x="164" y="0"/>
                    </a:lnTo>
                    <a:lnTo>
                      <a:pt x="156" y="0"/>
                    </a:lnTo>
                    <a:lnTo>
                      <a:pt x="150" y="0"/>
                    </a:lnTo>
                    <a:lnTo>
                      <a:pt x="143" y="0"/>
                    </a:lnTo>
                    <a:lnTo>
                      <a:pt x="137" y="0"/>
                    </a:lnTo>
                    <a:lnTo>
                      <a:pt x="129" y="0"/>
                    </a:lnTo>
                    <a:lnTo>
                      <a:pt x="122" y="0"/>
                    </a:lnTo>
                    <a:lnTo>
                      <a:pt x="116" y="0"/>
                    </a:lnTo>
                    <a:lnTo>
                      <a:pt x="109" y="0"/>
                    </a:lnTo>
                    <a:lnTo>
                      <a:pt x="101" y="0"/>
                    </a:lnTo>
                    <a:lnTo>
                      <a:pt x="95" y="0"/>
                    </a:lnTo>
                    <a:lnTo>
                      <a:pt x="90" y="0"/>
                    </a:lnTo>
                    <a:lnTo>
                      <a:pt x="84" y="2"/>
                    </a:lnTo>
                    <a:lnTo>
                      <a:pt x="76" y="2"/>
                    </a:lnTo>
                    <a:lnTo>
                      <a:pt x="71" y="4"/>
                    </a:lnTo>
                    <a:lnTo>
                      <a:pt x="65" y="4"/>
                    </a:lnTo>
                    <a:lnTo>
                      <a:pt x="61" y="6"/>
                    </a:lnTo>
                    <a:lnTo>
                      <a:pt x="55" y="6"/>
                    </a:lnTo>
                    <a:lnTo>
                      <a:pt x="50" y="7"/>
                    </a:lnTo>
                    <a:lnTo>
                      <a:pt x="44" y="7"/>
                    </a:lnTo>
                    <a:lnTo>
                      <a:pt x="40" y="11"/>
                    </a:lnTo>
                    <a:lnTo>
                      <a:pt x="36" y="11"/>
                    </a:lnTo>
                    <a:lnTo>
                      <a:pt x="31" y="13"/>
                    </a:lnTo>
                    <a:lnTo>
                      <a:pt x="27" y="13"/>
                    </a:lnTo>
                    <a:lnTo>
                      <a:pt x="23" y="17"/>
                    </a:lnTo>
                    <a:lnTo>
                      <a:pt x="15" y="19"/>
                    </a:lnTo>
                    <a:lnTo>
                      <a:pt x="12" y="25"/>
                    </a:lnTo>
                    <a:lnTo>
                      <a:pt x="6" y="26"/>
                    </a:lnTo>
                    <a:lnTo>
                      <a:pt x="4" y="30"/>
                    </a:lnTo>
                    <a:lnTo>
                      <a:pt x="0" y="36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4" y="47"/>
                    </a:lnTo>
                    <a:lnTo>
                      <a:pt x="6" y="51"/>
                    </a:lnTo>
                    <a:lnTo>
                      <a:pt x="12" y="57"/>
                    </a:lnTo>
                    <a:lnTo>
                      <a:pt x="15" y="59"/>
                    </a:lnTo>
                    <a:lnTo>
                      <a:pt x="23" y="63"/>
                    </a:lnTo>
                    <a:lnTo>
                      <a:pt x="27" y="63"/>
                    </a:lnTo>
                    <a:lnTo>
                      <a:pt x="31" y="66"/>
                    </a:lnTo>
                    <a:lnTo>
                      <a:pt x="36" y="66"/>
                    </a:lnTo>
                    <a:lnTo>
                      <a:pt x="40" y="70"/>
                    </a:lnTo>
                    <a:lnTo>
                      <a:pt x="44" y="70"/>
                    </a:lnTo>
                    <a:lnTo>
                      <a:pt x="50" y="70"/>
                    </a:lnTo>
                    <a:lnTo>
                      <a:pt x="55" y="72"/>
                    </a:lnTo>
                    <a:lnTo>
                      <a:pt x="61" y="74"/>
                    </a:lnTo>
                    <a:lnTo>
                      <a:pt x="65" y="74"/>
                    </a:lnTo>
                    <a:lnTo>
                      <a:pt x="71" y="74"/>
                    </a:lnTo>
                    <a:lnTo>
                      <a:pt x="76" y="76"/>
                    </a:lnTo>
                    <a:lnTo>
                      <a:pt x="84" y="78"/>
                    </a:lnTo>
                    <a:lnTo>
                      <a:pt x="90" y="78"/>
                    </a:lnTo>
                    <a:lnTo>
                      <a:pt x="95" y="78"/>
                    </a:lnTo>
                    <a:lnTo>
                      <a:pt x="101" y="80"/>
                    </a:lnTo>
                    <a:lnTo>
                      <a:pt x="109" y="80"/>
                    </a:lnTo>
                    <a:lnTo>
                      <a:pt x="116" y="80"/>
                    </a:lnTo>
                    <a:lnTo>
                      <a:pt x="122" y="82"/>
                    </a:lnTo>
                    <a:lnTo>
                      <a:pt x="129" y="82"/>
                    </a:lnTo>
                    <a:lnTo>
                      <a:pt x="137" y="8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10"/>
              <p:cNvSpPr>
                <a:spLocks/>
              </p:cNvSpPr>
              <p:nvPr/>
            </p:nvSpPr>
            <p:spPr bwMode="auto">
              <a:xfrm>
                <a:off x="6010" y="2786"/>
                <a:ext cx="149" cy="491"/>
              </a:xfrm>
              <a:custGeom>
                <a:avLst/>
                <a:gdLst>
                  <a:gd name="T0" fmla="*/ 0 w 299"/>
                  <a:gd name="T1" fmla="*/ 0 h 983"/>
                  <a:gd name="T2" fmla="*/ 137 w 299"/>
                  <a:gd name="T3" fmla="*/ 491 h 983"/>
                  <a:gd name="T4" fmla="*/ 149 w 299"/>
                  <a:gd name="T5" fmla="*/ 483 h 983"/>
                  <a:gd name="T6" fmla="*/ 17 w 299"/>
                  <a:gd name="T7" fmla="*/ 0 h 983"/>
                  <a:gd name="T8" fmla="*/ 0 w 299"/>
                  <a:gd name="T9" fmla="*/ 0 h 983"/>
                  <a:gd name="T10" fmla="*/ 0 w 299"/>
                  <a:gd name="T11" fmla="*/ 0 h 9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99" h="983">
                    <a:moveTo>
                      <a:pt x="0" y="0"/>
                    </a:moveTo>
                    <a:lnTo>
                      <a:pt x="274" y="983"/>
                    </a:lnTo>
                    <a:lnTo>
                      <a:pt x="299" y="966"/>
                    </a:lnTo>
                    <a:lnTo>
                      <a:pt x="35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11"/>
              <p:cNvSpPr>
                <a:spLocks/>
              </p:cNvSpPr>
              <p:nvPr/>
            </p:nvSpPr>
            <p:spPr bwMode="auto">
              <a:xfrm>
                <a:off x="5994" y="2903"/>
                <a:ext cx="165" cy="385"/>
              </a:xfrm>
              <a:custGeom>
                <a:avLst/>
                <a:gdLst>
                  <a:gd name="T0" fmla="*/ 13 w 329"/>
                  <a:gd name="T1" fmla="*/ 0 h 768"/>
                  <a:gd name="T2" fmla="*/ 165 w 329"/>
                  <a:gd name="T3" fmla="*/ 378 h 768"/>
                  <a:gd name="T4" fmla="*/ 152 w 329"/>
                  <a:gd name="T5" fmla="*/ 385 h 768"/>
                  <a:gd name="T6" fmla="*/ 0 w 329"/>
                  <a:gd name="T7" fmla="*/ 17 h 768"/>
                  <a:gd name="T8" fmla="*/ 13 w 329"/>
                  <a:gd name="T9" fmla="*/ 0 h 768"/>
                  <a:gd name="T10" fmla="*/ 13 w 329"/>
                  <a:gd name="T11" fmla="*/ 0 h 7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9" h="768">
                    <a:moveTo>
                      <a:pt x="25" y="0"/>
                    </a:moveTo>
                    <a:lnTo>
                      <a:pt x="329" y="755"/>
                    </a:lnTo>
                    <a:lnTo>
                      <a:pt x="304" y="768"/>
                    </a:lnTo>
                    <a:lnTo>
                      <a:pt x="0" y="34"/>
                    </a:lnTo>
                    <a:lnTo>
                      <a:pt x="25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12"/>
              <p:cNvSpPr>
                <a:spLocks/>
              </p:cNvSpPr>
              <p:nvPr/>
            </p:nvSpPr>
            <p:spPr bwMode="auto">
              <a:xfrm>
                <a:off x="6165" y="2721"/>
                <a:ext cx="136" cy="590"/>
              </a:xfrm>
              <a:custGeom>
                <a:avLst/>
                <a:gdLst>
                  <a:gd name="T0" fmla="*/ 118 w 274"/>
                  <a:gd name="T1" fmla="*/ 1 h 1181"/>
                  <a:gd name="T2" fmla="*/ 0 w 274"/>
                  <a:gd name="T3" fmla="*/ 590 h 1181"/>
                  <a:gd name="T4" fmla="*/ 13 w 274"/>
                  <a:gd name="T5" fmla="*/ 585 h 1181"/>
                  <a:gd name="T6" fmla="*/ 136 w 274"/>
                  <a:gd name="T7" fmla="*/ 0 h 1181"/>
                  <a:gd name="T8" fmla="*/ 118 w 274"/>
                  <a:gd name="T9" fmla="*/ 1 h 1181"/>
                  <a:gd name="T10" fmla="*/ 118 w 274"/>
                  <a:gd name="T11" fmla="*/ 1 h 11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4" h="1181">
                    <a:moveTo>
                      <a:pt x="238" y="2"/>
                    </a:moveTo>
                    <a:lnTo>
                      <a:pt x="0" y="1181"/>
                    </a:lnTo>
                    <a:lnTo>
                      <a:pt x="27" y="1171"/>
                    </a:lnTo>
                    <a:lnTo>
                      <a:pt x="274" y="0"/>
                    </a:lnTo>
                    <a:lnTo>
                      <a:pt x="238" y="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13"/>
              <p:cNvSpPr>
                <a:spLocks/>
              </p:cNvSpPr>
              <p:nvPr/>
            </p:nvSpPr>
            <p:spPr bwMode="auto">
              <a:xfrm>
                <a:off x="6162" y="2814"/>
                <a:ext cx="159" cy="501"/>
              </a:xfrm>
              <a:custGeom>
                <a:avLst/>
                <a:gdLst>
                  <a:gd name="T0" fmla="*/ 149 w 320"/>
                  <a:gd name="T1" fmla="*/ 0 h 1002"/>
                  <a:gd name="T2" fmla="*/ 0 w 320"/>
                  <a:gd name="T3" fmla="*/ 498 h 1002"/>
                  <a:gd name="T4" fmla="*/ 17 w 320"/>
                  <a:gd name="T5" fmla="*/ 501 h 1002"/>
                  <a:gd name="T6" fmla="*/ 159 w 320"/>
                  <a:gd name="T7" fmla="*/ 12 h 1002"/>
                  <a:gd name="T8" fmla="*/ 149 w 320"/>
                  <a:gd name="T9" fmla="*/ 0 h 1002"/>
                  <a:gd name="T10" fmla="*/ 149 w 320"/>
                  <a:gd name="T11" fmla="*/ 0 h 100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0" h="1002">
                    <a:moveTo>
                      <a:pt x="299" y="0"/>
                    </a:moveTo>
                    <a:lnTo>
                      <a:pt x="0" y="995"/>
                    </a:lnTo>
                    <a:lnTo>
                      <a:pt x="35" y="1002"/>
                    </a:lnTo>
                    <a:lnTo>
                      <a:pt x="320" y="23"/>
                    </a:lnTo>
                    <a:lnTo>
                      <a:pt x="299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14"/>
              <p:cNvSpPr>
                <a:spLocks/>
              </p:cNvSpPr>
              <p:nvPr/>
            </p:nvSpPr>
            <p:spPr bwMode="auto">
              <a:xfrm>
                <a:off x="6072" y="2655"/>
                <a:ext cx="106" cy="618"/>
              </a:xfrm>
              <a:custGeom>
                <a:avLst/>
                <a:gdLst>
                  <a:gd name="T0" fmla="*/ 0 w 211"/>
                  <a:gd name="T1" fmla="*/ 2 h 1236"/>
                  <a:gd name="T2" fmla="*/ 94 w 211"/>
                  <a:gd name="T3" fmla="*/ 616 h 1236"/>
                  <a:gd name="T4" fmla="*/ 106 w 211"/>
                  <a:gd name="T5" fmla="*/ 618 h 1236"/>
                  <a:gd name="T6" fmla="*/ 14 w 211"/>
                  <a:gd name="T7" fmla="*/ 0 h 1236"/>
                  <a:gd name="T8" fmla="*/ 0 w 211"/>
                  <a:gd name="T9" fmla="*/ 2 h 1236"/>
                  <a:gd name="T10" fmla="*/ 0 w 211"/>
                  <a:gd name="T11" fmla="*/ 2 h 12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1" h="1236">
                    <a:moveTo>
                      <a:pt x="0" y="4"/>
                    </a:moveTo>
                    <a:lnTo>
                      <a:pt x="188" y="1232"/>
                    </a:lnTo>
                    <a:lnTo>
                      <a:pt x="211" y="1236"/>
                    </a:lnTo>
                    <a:lnTo>
                      <a:pt x="28" y="0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15"/>
              <p:cNvSpPr>
                <a:spLocks/>
              </p:cNvSpPr>
              <p:nvPr/>
            </p:nvSpPr>
            <p:spPr bwMode="auto">
              <a:xfrm>
                <a:off x="6024" y="2571"/>
                <a:ext cx="142" cy="698"/>
              </a:xfrm>
              <a:custGeom>
                <a:avLst/>
                <a:gdLst>
                  <a:gd name="T0" fmla="*/ 0 w 285"/>
                  <a:gd name="T1" fmla="*/ 5 h 1397"/>
                  <a:gd name="T2" fmla="*/ 122 w 285"/>
                  <a:gd name="T3" fmla="*/ 674 h 1397"/>
                  <a:gd name="T4" fmla="*/ 142 w 285"/>
                  <a:gd name="T5" fmla="*/ 698 h 1397"/>
                  <a:gd name="T6" fmla="*/ 15 w 285"/>
                  <a:gd name="T7" fmla="*/ 0 h 1397"/>
                  <a:gd name="T8" fmla="*/ 0 w 285"/>
                  <a:gd name="T9" fmla="*/ 5 h 1397"/>
                  <a:gd name="T10" fmla="*/ 0 w 285"/>
                  <a:gd name="T11" fmla="*/ 5 h 1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5" h="1397">
                    <a:moveTo>
                      <a:pt x="0" y="11"/>
                    </a:moveTo>
                    <a:lnTo>
                      <a:pt x="245" y="1349"/>
                    </a:lnTo>
                    <a:lnTo>
                      <a:pt x="285" y="1397"/>
                    </a:lnTo>
                    <a:lnTo>
                      <a:pt x="30" y="0"/>
                    </a:lnTo>
                    <a:lnTo>
                      <a:pt x="0" y="1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16"/>
              <p:cNvSpPr>
                <a:spLocks/>
              </p:cNvSpPr>
              <p:nvPr/>
            </p:nvSpPr>
            <p:spPr bwMode="auto">
              <a:xfrm>
                <a:off x="6117" y="2480"/>
                <a:ext cx="51" cy="760"/>
              </a:xfrm>
              <a:custGeom>
                <a:avLst/>
                <a:gdLst>
                  <a:gd name="T0" fmla="*/ 0 w 103"/>
                  <a:gd name="T1" fmla="*/ 1 h 1521"/>
                  <a:gd name="T2" fmla="*/ 37 w 103"/>
                  <a:gd name="T3" fmla="*/ 760 h 1521"/>
                  <a:gd name="T4" fmla="*/ 51 w 103"/>
                  <a:gd name="T5" fmla="*/ 756 h 1521"/>
                  <a:gd name="T6" fmla="*/ 14 w 103"/>
                  <a:gd name="T7" fmla="*/ 0 h 1521"/>
                  <a:gd name="T8" fmla="*/ 0 w 103"/>
                  <a:gd name="T9" fmla="*/ 1 h 1521"/>
                  <a:gd name="T10" fmla="*/ 0 w 103"/>
                  <a:gd name="T11" fmla="*/ 1 h 15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3" h="1521">
                    <a:moveTo>
                      <a:pt x="0" y="2"/>
                    </a:moveTo>
                    <a:lnTo>
                      <a:pt x="74" y="1521"/>
                    </a:lnTo>
                    <a:lnTo>
                      <a:pt x="103" y="1512"/>
                    </a:lnTo>
                    <a:lnTo>
                      <a:pt x="29" y="0"/>
                    </a:lnTo>
                    <a:lnTo>
                      <a:pt x="0" y="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17"/>
              <p:cNvSpPr>
                <a:spLocks/>
              </p:cNvSpPr>
              <p:nvPr/>
            </p:nvSpPr>
            <p:spPr bwMode="auto">
              <a:xfrm>
                <a:off x="6164" y="2470"/>
                <a:ext cx="107" cy="814"/>
              </a:xfrm>
              <a:custGeom>
                <a:avLst/>
                <a:gdLst>
                  <a:gd name="T0" fmla="*/ 87 w 215"/>
                  <a:gd name="T1" fmla="*/ 0 h 1627"/>
                  <a:gd name="T2" fmla="*/ 0 w 215"/>
                  <a:gd name="T3" fmla="*/ 814 h 1627"/>
                  <a:gd name="T4" fmla="*/ 16 w 215"/>
                  <a:gd name="T5" fmla="*/ 812 h 1627"/>
                  <a:gd name="T6" fmla="*/ 107 w 215"/>
                  <a:gd name="T7" fmla="*/ 0 h 1627"/>
                  <a:gd name="T8" fmla="*/ 87 w 215"/>
                  <a:gd name="T9" fmla="*/ 0 h 1627"/>
                  <a:gd name="T10" fmla="*/ 87 w 215"/>
                  <a:gd name="T11" fmla="*/ 0 h 16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5" h="1627">
                    <a:moveTo>
                      <a:pt x="175" y="0"/>
                    </a:moveTo>
                    <a:lnTo>
                      <a:pt x="0" y="1627"/>
                    </a:lnTo>
                    <a:lnTo>
                      <a:pt x="33" y="1624"/>
                    </a:lnTo>
                    <a:lnTo>
                      <a:pt x="215" y="0"/>
                    </a:lnTo>
                    <a:lnTo>
                      <a:pt x="175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18"/>
              <p:cNvSpPr>
                <a:spLocks/>
              </p:cNvSpPr>
              <p:nvPr/>
            </p:nvSpPr>
            <p:spPr bwMode="auto">
              <a:xfrm>
                <a:off x="6161" y="2470"/>
                <a:ext cx="48" cy="848"/>
              </a:xfrm>
              <a:custGeom>
                <a:avLst/>
                <a:gdLst>
                  <a:gd name="T0" fmla="*/ 31 w 96"/>
                  <a:gd name="T1" fmla="*/ 1 h 1696"/>
                  <a:gd name="T2" fmla="*/ 0 w 96"/>
                  <a:gd name="T3" fmla="*/ 848 h 1696"/>
                  <a:gd name="T4" fmla="*/ 13 w 96"/>
                  <a:gd name="T5" fmla="*/ 848 h 1696"/>
                  <a:gd name="T6" fmla="*/ 48 w 96"/>
                  <a:gd name="T7" fmla="*/ 0 h 1696"/>
                  <a:gd name="T8" fmla="*/ 31 w 96"/>
                  <a:gd name="T9" fmla="*/ 1 h 1696"/>
                  <a:gd name="T10" fmla="*/ 31 w 96"/>
                  <a:gd name="T11" fmla="*/ 1 h 16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6" h="1696">
                    <a:moveTo>
                      <a:pt x="62" y="2"/>
                    </a:moveTo>
                    <a:lnTo>
                      <a:pt x="0" y="1696"/>
                    </a:lnTo>
                    <a:lnTo>
                      <a:pt x="26" y="1696"/>
                    </a:lnTo>
                    <a:lnTo>
                      <a:pt x="96" y="0"/>
                    </a:lnTo>
                    <a:lnTo>
                      <a:pt x="62" y="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62" name="Group 19"/>
              <p:cNvGrpSpPr>
                <a:grpSpLocks/>
              </p:cNvGrpSpPr>
              <p:nvPr/>
            </p:nvGrpSpPr>
            <p:grpSpPr bwMode="auto">
              <a:xfrm>
                <a:off x="5842" y="3228"/>
                <a:ext cx="419" cy="679"/>
                <a:chOff x="5842" y="3228"/>
                <a:chExt cx="419" cy="679"/>
              </a:xfrm>
            </p:grpSpPr>
            <p:sp>
              <p:nvSpPr>
                <p:cNvPr id="63" name="Freeform 20"/>
                <p:cNvSpPr>
                  <a:spLocks/>
                </p:cNvSpPr>
                <p:nvPr/>
              </p:nvSpPr>
              <p:spPr bwMode="auto">
                <a:xfrm>
                  <a:off x="5844" y="3233"/>
                  <a:ext cx="415" cy="674"/>
                </a:xfrm>
                <a:custGeom>
                  <a:avLst/>
                  <a:gdLst>
                    <a:gd name="T0" fmla="*/ 266 w 417"/>
                    <a:gd name="T1" fmla="*/ 14 h 675"/>
                    <a:gd name="T2" fmla="*/ 0 w 417"/>
                    <a:gd name="T3" fmla="*/ 588 h 675"/>
                    <a:gd name="T4" fmla="*/ 38 w 417"/>
                    <a:gd name="T5" fmla="*/ 675 h 675"/>
                    <a:gd name="T6" fmla="*/ 374 w 417"/>
                    <a:gd name="T7" fmla="*/ 0 h 675"/>
                    <a:gd name="T8" fmla="*/ 266 w 417"/>
                    <a:gd name="T9" fmla="*/ 14 h 6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7" h="675">
                      <a:moveTo>
                        <a:pt x="266" y="14"/>
                      </a:moveTo>
                      <a:cubicBezTo>
                        <a:pt x="353" y="491"/>
                        <a:pt x="66" y="561"/>
                        <a:pt x="0" y="588"/>
                      </a:cubicBezTo>
                      <a:cubicBezTo>
                        <a:pt x="36" y="585"/>
                        <a:pt x="50" y="674"/>
                        <a:pt x="38" y="675"/>
                      </a:cubicBezTo>
                      <a:cubicBezTo>
                        <a:pt x="113" y="639"/>
                        <a:pt x="417" y="584"/>
                        <a:pt x="374" y="0"/>
                      </a:cubicBezTo>
                      <a:cubicBezTo>
                        <a:pt x="348" y="30"/>
                        <a:pt x="312" y="33"/>
                        <a:pt x="266" y="14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tx1"/>
                    </a:gs>
                    <a:gs pos="50000">
                      <a:schemeClr val="tx1">
                        <a:gamma/>
                        <a:tint val="0"/>
                        <a:invGamma/>
                      </a:schemeClr>
                    </a:gs>
                    <a:gs pos="100000">
                      <a:schemeClr val="tx1"/>
                    </a:gs>
                  </a:gsLst>
                  <a:lin ang="0" scaled="1"/>
                </a:gradFill>
                <a:ln w="9525" cap="flat" cmpd="sng">
                  <a:solidFill>
                    <a:srgbClr val="969696"/>
                  </a:solidFill>
                  <a:prstDash val="solid"/>
                  <a:round/>
                  <a:headEnd type="none" w="med" len="med"/>
                  <a:tailEnd type="none" w="med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  <a:ea typeface="ＭＳ Ｐゴシック" pitchFamily="34" charset="-128"/>
                  </a:endParaRPr>
                </a:p>
              </p:txBody>
            </p:sp>
            <p:grpSp>
              <p:nvGrpSpPr>
                <p:cNvPr id="64" name="Group 21"/>
                <p:cNvGrpSpPr>
                  <a:grpSpLocks/>
                </p:cNvGrpSpPr>
                <p:nvPr/>
              </p:nvGrpSpPr>
              <p:grpSpPr bwMode="auto">
                <a:xfrm>
                  <a:off x="5842" y="3808"/>
                  <a:ext cx="46" cy="99"/>
                  <a:chOff x="5842" y="3808"/>
                  <a:chExt cx="46" cy="99"/>
                </a:xfrm>
              </p:grpSpPr>
              <p:sp>
                <p:nvSpPr>
                  <p:cNvPr id="65" name="Freeform 22"/>
                  <p:cNvSpPr>
                    <a:spLocks/>
                  </p:cNvSpPr>
                  <p:nvPr/>
                </p:nvSpPr>
                <p:spPr bwMode="auto">
                  <a:xfrm rot="3992047">
                    <a:off x="5816" y="3835"/>
                    <a:ext cx="99" cy="45"/>
                  </a:xfrm>
                  <a:custGeom>
                    <a:avLst/>
                    <a:gdLst>
                      <a:gd name="T0" fmla="*/ 52 w 270"/>
                      <a:gd name="T1" fmla="*/ 45 h 82"/>
                      <a:gd name="T2" fmla="*/ 57 w 270"/>
                      <a:gd name="T3" fmla="*/ 44 h 82"/>
                      <a:gd name="T4" fmla="*/ 62 w 270"/>
                      <a:gd name="T5" fmla="*/ 44 h 82"/>
                      <a:gd name="T6" fmla="*/ 67 w 270"/>
                      <a:gd name="T7" fmla="*/ 43 h 82"/>
                      <a:gd name="T8" fmla="*/ 71 w 270"/>
                      <a:gd name="T9" fmla="*/ 42 h 82"/>
                      <a:gd name="T10" fmla="*/ 75 w 270"/>
                      <a:gd name="T11" fmla="*/ 41 h 82"/>
                      <a:gd name="T12" fmla="*/ 80 w 270"/>
                      <a:gd name="T13" fmla="*/ 40 h 82"/>
                      <a:gd name="T14" fmla="*/ 83 w 270"/>
                      <a:gd name="T15" fmla="*/ 38 h 82"/>
                      <a:gd name="T16" fmla="*/ 88 w 270"/>
                      <a:gd name="T17" fmla="*/ 36 h 82"/>
                      <a:gd name="T18" fmla="*/ 94 w 270"/>
                      <a:gd name="T19" fmla="*/ 32 h 82"/>
                      <a:gd name="T20" fmla="*/ 97 w 270"/>
                      <a:gd name="T21" fmla="*/ 28 h 82"/>
                      <a:gd name="T22" fmla="*/ 98 w 270"/>
                      <a:gd name="T23" fmla="*/ 24 h 82"/>
                      <a:gd name="T24" fmla="*/ 98 w 270"/>
                      <a:gd name="T25" fmla="*/ 20 h 82"/>
                      <a:gd name="T26" fmla="*/ 97 w 270"/>
                      <a:gd name="T27" fmla="*/ 14 h 82"/>
                      <a:gd name="T28" fmla="*/ 94 w 270"/>
                      <a:gd name="T29" fmla="*/ 10 h 82"/>
                      <a:gd name="T30" fmla="*/ 88 w 270"/>
                      <a:gd name="T31" fmla="*/ 7 h 82"/>
                      <a:gd name="T32" fmla="*/ 83 w 270"/>
                      <a:gd name="T33" fmla="*/ 4 h 82"/>
                      <a:gd name="T34" fmla="*/ 80 w 270"/>
                      <a:gd name="T35" fmla="*/ 3 h 82"/>
                      <a:gd name="T36" fmla="*/ 75 w 270"/>
                      <a:gd name="T37" fmla="*/ 2 h 82"/>
                      <a:gd name="T38" fmla="*/ 71 w 270"/>
                      <a:gd name="T39" fmla="*/ 1 h 82"/>
                      <a:gd name="T40" fmla="*/ 67 w 270"/>
                      <a:gd name="T41" fmla="*/ 0 h 82"/>
                      <a:gd name="T42" fmla="*/ 62 w 270"/>
                      <a:gd name="T43" fmla="*/ 0 h 82"/>
                      <a:gd name="T44" fmla="*/ 57 w 270"/>
                      <a:gd name="T45" fmla="*/ 0 h 82"/>
                      <a:gd name="T46" fmla="*/ 52 w 270"/>
                      <a:gd name="T47" fmla="*/ 0 h 82"/>
                      <a:gd name="T48" fmla="*/ 47 w 270"/>
                      <a:gd name="T49" fmla="*/ 0 h 82"/>
                      <a:gd name="T50" fmla="*/ 43 w 270"/>
                      <a:gd name="T51" fmla="*/ 0 h 82"/>
                      <a:gd name="T52" fmla="*/ 37 w 270"/>
                      <a:gd name="T53" fmla="*/ 0 h 82"/>
                      <a:gd name="T54" fmla="*/ 33 w 270"/>
                      <a:gd name="T55" fmla="*/ 0 h 82"/>
                      <a:gd name="T56" fmla="*/ 28 w 270"/>
                      <a:gd name="T57" fmla="*/ 1 h 82"/>
                      <a:gd name="T58" fmla="*/ 24 w 270"/>
                      <a:gd name="T59" fmla="*/ 2 h 82"/>
                      <a:gd name="T60" fmla="*/ 20 w 270"/>
                      <a:gd name="T61" fmla="*/ 3 h 82"/>
                      <a:gd name="T62" fmla="*/ 16 w 270"/>
                      <a:gd name="T63" fmla="*/ 4 h 82"/>
                      <a:gd name="T64" fmla="*/ 13 w 270"/>
                      <a:gd name="T65" fmla="*/ 6 h 82"/>
                      <a:gd name="T66" fmla="*/ 10 w 270"/>
                      <a:gd name="T67" fmla="*/ 7 h 82"/>
                      <a:gd name="T68" fmla="*/ 6 w 270"/>
                      <a:gd name="T69" fmla="*/ 10 h 82"/>
                      <a:gd name="T70" fmla="*/ 2 w 270"/>
                      <a:gd name="T71" fmla="*/ 14 h 82"/>
                      <a:gd name="T72" fmla="*/ 0 w 270"/>
                      <a:gd name="T73" fmla="*/ 20 h 82"/>
                      <a:gd name="T74" fmla="*/ 0 w 270"/>
                      <a:gd name="T75" fmla="*/ 24 h 82"/>
                      <a:gd name="T76" fmla="*/ 2 w 270"/>
                      <a:gd name="T77" fmla="*/ 28 h 82"/>
                      <a:gd name="T78" fmla="*/ 6 w 270"/>
                      <a:gd name="T79" fmla="*/ 32 h 82"/>
                      <a:gd name="T80" fmla="*/ 10 w 270"/>
                      <a:gd name="T81" fmla="*/ 35 h 82"/>
                      <a:gd name="T82" fmla="*/ 13 w 270"/>
                      <a:gd name="T83" fmla="*/ 36 h 82"/>
                      <a:gd name="T84" fmla="*/ 16 w 270"/>
                      <a:gd name="T85" fmla="*/ 38 h 82"/>
                      <a:gd name="T86" fmla="*/ 20 w 270"/>
                      <a:gd name="T87" fmla="*/ 40 h 82"/>
                      <a:gd name="T88" fmla="*/ 24 w 270"/>
                      <a:gd name="T89" fmla="*/ 41 h 82"/>
                      <a:gd name="T90" fmla="*/ 28 w 270"/>
                      <a:gd name="T91" fmla="*/ 42 h 82"/>
                      <a:gd name="T92" fmla="*/ 33 w 270"/>
                      <a:gd name="T93" fmla="*/ 43 h 82"/>
                      <a:gd name="T94" fmla="*/ 37 w 270"/>
                      <a:gd name="T95" fmla="*/ 44 h 82"/>
                      <a:gd name="T96" fmla="*/ 43 w 270"/>
                      <a:gd name="T97" fmla="*/ 44 h 82"/>
                      <a:gd name="T98" fmla="*/ 47 w 270"/>
                      <a:gd name="T99" fmla="*/ 45 h 82"/>
                      <a:gd name="T100" fmla="*/ 50 w 270"/>
                      <a:gd name="T101" fmla="*/ 45 h 82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0" t="0" r="r" b="b"/>
                    <a:pathLst>
                      <a:path w="270" h="82">
                        <a:moveTo>
                          <a:pt x="137" y="82"/>
                        </a:moveTo>
                        <a:lnTo>
                          <a:pt x="143" y="82"/>
                        </a:lnTo>
                        <a:lnTo>
                          <a:pt x="150" y="82"/>
                        </a:lnTo>
                        <a:lnTo>
                          <a:pt x="156" y="80"/>
                        </a:lnTo>
                        <a:lnTo>
                          <a:pt x="164" y="80"/>
                        </a:lnTo>
                        <a:lnTo>
                          <a:pt x="169" y="80"/>
                        </a:lnTo>
                        <a:lnTo>
                          <a:pt x="175" y="78"/>
                        </a:lnTo>
                        <a:lnTo>
                          <a:pt x="183" y="78"/>
                        </a:lnTo>
                        <a:lnTo>
                          <a:pt x="188" y="78"/>
                        </a:lnTo>
                        <a:lnTo>
                          <a:pt x="194" y="76"/>
                        </a:lnTo>
                        <a:lnTo>
                          <a:pt x="200" y="74"/>
                        </a:lnTo>
                        <a:lnTo>
                          <a:pt x="205" y="74"/>
                        </a:lnTo>
                        <a:lnTo>
                          <a:pt x="211" y="74"/>
                        </a:lnTo>
                        <a:lnTo>
                          <a:pt x="217" y="72"/>
                        </a:lnTo>
                        <a:lnTo>
                          <a:pt x="221" y="70"/>
                        </a:lnTo>
                        <a:lnTo>
                          <a:pt x="226" y="70"/>
                        </a:lnTo>
                        <a:lnTo>
                          <a:pt x="230" y="70"/>
                        </a:lnTo>
                        <a:lnTo>
                          <a:pt x="240" y="66"/>
                        </a:lnTo>
                        <a:lnTo>
                          <a:pt x="247" y="63"/>
                        </a:lnTo>
                        <a:lnTo>
                          <a:pt x="255" y="59"/>
                        </a:lnTo>
                        <a:lnTo>
                          <a:pt x="261" y="57"/>
                        </a:lnTo>
                        <a:lnTo>
                          <a:pt x="264" y="51"/>
                        </a:lnTo>
                        <a:lnTo>
                          <a:pt x="268" y="47"/>
                        </a:lnTo>
                        <a:lnTo>
                          <a:pt x="268" y="44"/>
                        </a:lnTo>
                        <a:lnTo>
                          <a:pt x="270" y="40"/>
                        </a:lnTo>
                        <a:lnTo>
                          <a:pt x="268" y="36"/>
                        </a:lnTo>
                        <a:lnTo>
                          <a:pt x="268" y="30"/>
                        </a:lnTo>
                        <a:lnTo>
                          <a:pt x="264" y="26"/>
                        </a:lnTo>
                        <a:lnTo>
                          <a:pt x="261" y="25"/>
                        </a:lnTo>
                        <a:lnTo>
                          <a:pt x="255" y="19"/>
                        </a:lnTo>
                        <a:lnTo>
                          <a:pt x="247" y="17"/>
                        </a:lnTo>
                        <a:lnTo>
                          <a:pt x="240" y="13"/>
                        </a:lnTo>
                        <a:lnTo>
                          <a:pt x="230" y="11"/>
                        </a:lnTo>
                        <a:lnTo>
                          <a:pt x="226" y="7"/>
                        </a:lnTo>
                        <a:lnTo>
                          <a:pt x="221" y="7"/>
                        </a:lnTo>
                        <a:lnTo>
                          <a:pt x="217" y="6"/>
                        </a:lnTo>
                        <a:lnTo>
                          <a:pt x="211" y="6"/>
                        </a:lnTo>
                        <a:lnTo>
                          <a:pt x="205" y="4"/>
                        </a:lnTo>
                        <a:lnTo>
                          <a:pt x="200" y="4"/>
                        </a:lnTo>
                        <a:lnTo>
                          <a:pt x="194" y="2"/>
                        </a:lnTo>
                        <a:lnTo>
                          <a:pt x="188" y="2"/>
                        </a:lnTo>
                        <a:lnTo>
                          <a:pt x="183" y="0"/>
                        </a:lnTo>
                        <a:lnTo>
                          <a:pt x="175" y="0"/>
                        </a:lnTo>
                        <a:lnTo>
                          <a:pt x="169" y="0"/>
                        </a:lnTo>
                        <a:lnTo>
                          <a:pt x="164" y="0"/>
                        </a:lnTo>
                        <a:lnTo>
                          <a:pt x="156" y="0"/>
                        </a:lnTo>
                        <a:lnTo>
                          <a:pt x="150" y="0"/>
                        </a:lnTo>
                        <a:lnTo>
                          <a:pt x="143" y="0"/>
                        </a:lnTo>
                        <a:lnTo>
                          <a:pt x="137" y="0"/>
                        </a:lnTo>
                        <a:lnTo>
                          <a:pt x="129" y="0"/>
                        </a:lnTo>
                        <a:lnTo>
                          <a:pt x="122" y="0"/>
                        </a:lnTo>
                        <a:lnTo>
                          <a:pt x="116" y="0"/>
                        </a:lnTo>
                        <a:lnTo>
                          <a:pt x="109" y="0"/>
                        </a:lnTo>
                        <a:lnTo>
                          <a:pt x="101" y="0"/>
                        </a:lnTo>
                        <a:lnTo>
                          <a:pt x="95" y="0"/>
                        </a:lnTo>
                        <a:lnTo>
                          <a:pt x="90" y="0"/>
                        </a:lnTo>
                        <a:lnTo>
                          <a:pt x="84" y="2"/>
                        </a:lnTo>
                        <a:lnTo>
                          <a:pt x="76" y="2"/>
                        </a:lnTo>
                        <a:lnTo>
                          <a:pt x="71" y="4"/>
                        </a:lnTo>
                        <a:lnTo>
                          <a:pt x="65" y="4"/>
                        </a:lnTo>
                        <a:lnTo>
                          <a:pt x="61" y="6"/>
                        </a:lnTo>
                        <a:lnTo>
                          <a:pt x="55" y="6"/>
                        </a:lnTo>
                        <a:lnTo>
                          <a:pt x="50" y="7"/>
                        </a:lnTo>
                        <a:lnTo>
                          <a:pt x="44" y="7"/>
                        </a:lnTo>
                        <a:lnTo>
                          <a:pt x="40" y="11"/>
                        </a:lnTo>
                        <a:lnTo>
                          <a:pt x="36" y="11"/>
                        </a:lnTo>
                        <a:lnTo>
                          <a:pt x="31" y="13"/>
                        </a:lnTo>
                        <a:lnTo>
                          <a:pt x="27" y="13"/>
                        </a:lnTo>
                        <a:lnTo>
                          <a:pt x="23" y="17"/>
                        </a:lnTo>
                        <a:lnTo>
                          <a:pt x="15" y="19"/>
                        </a:lnTo>
                        <a:lnTo>
                          <a:pt x="12" y="25"/>
                        </a:lnTo>
                        <a:lnTo>
                          <a:pt x="6" y="26"/>
                        </a:lnTo>
                        <a:lnTo>
                          <a:pt x="4" y="30"/>
                        </a:lnTo>
                        <a:lnTo>
                          <a:pt x="0" y="36"/>
                        </a:lnTo>
                        <a:lnTo>
                          <a:pt x="0" y="40"/>
                        </a:lnTo>
                        <a:lnTo>
                          <a:pt x="0" y="44"/>
                        </a:lnTo>
                        <a:lnTo>
                          <a:pt x="4" y="47"/>
                        </a:lnTo>
                        <a:lnTo>
                          <a:pt x="6" y="51"/>
                        </a:lnTo>
                        <a:lnTo>
                          <a:pt x="12" y="57"/>
                        </a:lnTo>
                        <a:lnTo>
                          <a:pt x="15" y="59"/>
                        </a:lnTo>
                        <a:lnTo>
                          <a:pt x="23" y="63"/>
                        </a:lnTo>
                        <a:lnTo>
                          <a:pt x="27" y="63"/>
                        </a:lnTo>
                        <a:lnTo>
                          <a:pt x="31" y="66"/>
                        </a:lnTo>
                        <a:lnTo>
                          <a:pt x="36" y="66"/>
                        </a:lnTo>
                        <a:lnTo>
                          <a:pt x="40" y="70"/>
                        </a:lnTo>
                        <a:lnTo>
                          <a:pt x="44" y="70"/>
                        </a:lnTo>
                        <a:lnTo>
                          <a:pt x="50" y="70"/>
                        </a:lnTo>
                        <a:lnTo>
                          <a:pt x="55" y="72"/>
                        </a:lnTo>
                        <a:lnTo>
                          <a:pt x="61" y="74"/>
                        </a:lnTo>
                        <a:lnTo>
                          <a:pt x="65" y="74"/>
                        </a:lnTo>
                        <a:lnTo>
                          <a:pt x="71" y="74"/>
                        </a:lnTo>
                        <a:lnTo>
                          <a:pt x="76" y="76"/>
                        </a:lnTo>
                        <a:lnTo>
                          <a:pt x="84" y="78"/>
                        </a:lnTo>
                        <a:lnTo>
                          <a:pt x="90" y="78"/>
                        </a:lnTo>
                        <a:lnTo>
                          <a:pt x="95" y="78"/>
                        </a:lnTo>
                        <a:lnTo>
                          <a:pt x="101" y="80"/>
                        </a:lnTo>
                        <a:lnTo>
                          <a:pt x="109" y="80"/>
                        </a:lnTo>
                        <a:lnTo>
                          <a:pt x="116" y="80"/>
                        </a:lnTo>
                        <a:lnTo>
                          <a:pt x="122" y="82"/>
                        </a:lnTo>
                        <a:lnTo>
                          <a:pt x="129" y="82"/>
                        </a:lnTo>
                        <a:lnTo>
                          <a:pt x="137" y="82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66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5843" y="3822"/>
                    <a:ext cx="45" cy="72"/>
                    <a:chOff x="5841" y="3820"/>
                    <a:chExt cx="45" cy="72"/>
                  </a:xfrm>
                </p:grpSpPr>
                <p:sp>
                  <p:nvSpPr>
                    <p:cNvPr id="68" name="Oval 24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41" y="3822"/>
                      <a:ext cx="12" cy="12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7A3D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9" name="Oval 25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56" y="3830"/>
                      <a:ext cx="12" cy="12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7A3D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0" name="Oval 26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41" y="3833"/>
                      <a:ext cx="12" cy="1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990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1" name="Oval 27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41" y="3844"/>
                      <a:ext cx="12" cy="12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7A3D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2" name="Oval 28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46" y="3849"/>
                      <a:ext cx="12" cy="1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990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3" name="Oval 29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50" y="3858"/>
                      <a:ext cx="12" cy="12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7A3D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4" name="Oval 30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58" y="3868"/>
                      <a:ext cx="12" cy="1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990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5" name="Oval 31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60" y="3878"/>
                      <a:ext cx="12" cy="12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7A3D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6" name="Oval 32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72" y="3880"/>
                      <a:ext cx="12" cy="1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990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7" name="Oval 33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49" y="3820"/>
                      <a:ext cx="12" cy="1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990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8" name="Oval 34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61" y="3836"/>
                      <a:ext cx="12" cy="1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990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9" name="Oval 35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66" y="3847"/>
                      <a:ext cx="12" cy="12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7A3D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80" name="Oval 36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71" y="3856"/>
                      <a:ext cx="12" cy="1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990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81" name="Oval 37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74" y="3869"/>
                      <a:ext cx="12" cy="12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7A3D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82" name="Oval 38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58" y="3850"/>
                      <a:ext cx="12" cy="1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990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83" name="Oval 39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51" y="3839"/>
                      <a:ext cx="12" cy="12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7A3D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84" name="Oval 40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5861" y="3859"/>
                      <a:ext cx="12" cy="12"/>
                    </a:xfrm>
                    <a:prstGeom prst="ellipse">
                      <a:avLst/>
                    </a:prstGeom>
                    <a:solidFill>
                      <a:srgbClr val="FFCC66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chemeClr val="bg1"/>
                          </a:solidFill>
                          <a:round/>
                          <a:headEnd/>
                          <a:tailEnd type="none" w="med" len="lg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997A3D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67" name="Freeform 41"/>
                  <p:cNvSpPr>
                    <a:spLocks/>
                  </p:cNvSpPr>
                  <p:nvPr/>
                </p:nvSpPr>
                <p:spPr bwMode="auto">
                  <a:xfrm rot="3992047">
                    <a:off x="5814" y="3839"/>
                    <a:ext cx="96" cy="39"/>
                  </a:xfrm>
                  <a:custGeom>
                    <a:avLst/>
                    <a:gdLst>
                      <a:gd name="T0" fmla="*/ 51 w 270"/>
                      <a:gd name="T1" fmla="*/ 39 h 82"/>
                      <a:gd name="T2" fmla="*/ 55 w 270"/>
                      <a:gd name="T3" fmla="*/ 38 h 82"/>
                      <a:gd name="T4" fmla="*/ 60 w 270"/>
                      <a:gd name="T5" fmla="*/ 38 h 82"/>
                      <a:gd name="T6" fmla="*/ 65 w 270"/>
                      <a:gd name="T7" fmla="*/ 37 h 82"/>
                      <a:gd name="T8" fmla="*/ 69 w 270"/>
                      <a:gd name="T9" fmla="*/ 36 h 82"/>
                      <a:gd name="T10" fmla="*/ 73 w 270"/>
                      <a:gd name="T11" fmla="*/ 35 h 82"/>
                      <a:gd name="T12" fmla="*/ 77 w 270"/>
                      <a:gd name="T13" fmla="*/ 34 h 82"/>
                      <a:gd name="T14" fmla="*/ 80 w 270"/>
                      <a:gd name="T15" fmla="*/ 33 h 82"/>
                      <a:gd name="T16" fmla="*/ 85 w 270"/>
                      <a:gd name="T17" fmla="*/ 31 h 82"/>
                      <a:gd name="T18" fmla="*/ 91 w 270"/>
                      <a:gd name="T19" fmla="*/ 28 h 82"/>
                      <a:gd name="T20" fmla="*/ 94 w 270"/>
                      <a:gd name="T21" fmla="*/ 24 h 82"/>
                      <a:gd name="T22" fmla="*/ 95 w 270"/>
                      <a:gd name="T23" fmla="*/ 21 h 82"/>
                      <a:gd name="T24" fmla="*/ 95 w 270"/>
                      <a:gd name="T25" fmla="*/ 17 h 82"/>
                      <a:gd name="T26" fmla="*/ 94 w 270"/>
                      <a:gd name="T27" fmla="*/ 12 h 82"/>
                      <a:gd name="T28" fmla="*/ 91 w 270"/>
                      <a:gd name="T29" fmla="*/ 9 h 82"/>
                      <a:gd name="T30" fmla="*/ 85 w 270"/>
                      <a:gd name="T31" fmla="*/ 6 h 82"/>
                      <a:gd name="T32" fmla="*/ 80 w 270"/>
                      <a:gd name="T33" fmla="*/ 3 h 82"/>
                      <a:gd name="T34" fmla="*/ 77 w 270"/>
                      <a:gd name="T35" fmla="*/ 3 h 82"/>
                      <a:gd name="T36" fmla="*/ 73 w 270"/>
                      <a:gd name="T37" fmla="*/ 2 h 82"/>
                      <a:gd name="T38" fmla="*/ 69 w 270"/>
                      <a:gd name="T39" fmla="*/ 1 h 82"/>
                      <a:gd name="T40" fmla="*/ 65 w 270"/>
                      <a:gd name="T41" fmla="*/ 0 h 82"/>
                      <a:gd name="T42" fmla="*/ 60 w 270"/>
                      <a:gd name="T43" fmla="*/ 0 h 82"/>
                      <a:gd name="T44" fmla="*/ 55 w 270"/>
                      <a:gd name="T45" fmla="*/ 0 h 82"/>
                      <a:gd name="T46" fmla="*/ 51 w 270"/>
                      <a:gd name="T47" fmla="*/ 0 h 82"/>
                      <a:gd name="T48" fmla="*/ 46 w 270"/>
                      <a:gd name="T49" fmla="*/ 0 h 82"/>
                      <a:gd name="T50" fmla="*/ 41 w 270"/>
                      <a:gd name="T51" fmla="*/ 0 h 82"/>
                      <a:gd name="T52" fmla="*/ 36 w 270"/>
                      <a:gd name="T53" fmla="*/ 0 h 82"/>
                      <a:gd name="T54" fmla="*/ 32 w 270"/>
                      <a:gd name="T55" fmla="*/ 0 h 82"/>
                      <a:gd name="T56" fmla="*/ 27 w 270"/>
                      <a:gd name="T57" fmla="*/ 1 h 82"/>
                      <a:gd name="T58" fmla="*/ 23 w 270"/>
                      <a:gd name="T59" fmla="*/ 2 h 82"/>
                      <a:gd name="T60" fmla="*/ 20 w 270"/>
                      <a:gd name="T61" fmla="*/ 3 h 82"/>
                      <a:gd name="T62" fmla="*/ 16 w 270"/>
                      <a:gd name="T63" fmla="*/ 3 h 82"/>
                      <a:gd name="T64" fmla="*/ 13 w 270"/>
                      <a:gd name="T65" fmla="*/ 5 h 82"/>
                      <a:gd name="T66" fmla="*/ 10 w 270"/>
                      <a:gd name="T67" fmla="*/ 6 h 82"/>
                      <a:gd name="T68" fmla="*/ 5 w 270"/>
                      <a:gd name="T69" fmla="*/ 9 h 82"/>
                      <a:gd name="T70" fmla="*/ 2 w 270"/>
                      <a:gd name="T71" fmla="*/ 12 h 82"/>
                      <a:gd name="T72" fmla="*/ 0 w 270"/>
                      <a:gd name="T73" fmla="*/ 17 h 82"/>
                      <a:gd name="T74" fmla="*/ 0 w 270"/>
                      <a:gd name="T75" fmla="*/ 21 h 82"/>
                      <a:gd name="T76" fmla="*/ 2 w 270"/>
                      <a:gd name="T77" fmla="*/ 24 h 82"/>
                      <a:gd name="T78" fmla="*/ 5 w 270"/>
                      <a:gd name="T79" fmla="*/ 28 h 82"/>
                      <a:gd name="T80" fmla="*/ 10 w 270"/>
                      <a:gd name="T81" fmla="*/ 30 h 82"/>
                      <a:gd name="T82" fmla="*/ 13 w 270"/>
                      <a:gd name="T83" fmla="*/ 31 h 82"/>
                      <a:gd name="T84" fmla="*/ 16 w 270"/>
                      <a:gd name="T85" fmla="*/ 33 h 82"/>
                      <a:gd name="T86" fmla="*/ 20 w 270"/>
                      <a:gd name="T87" fmla="*/ 34 h 82"/>
                      <a:gd name="T88" fmla="*/ 23 w 270"/>
                      <a:gd name="T89" fmla="*/ 35 h 82"/>
                      <a:gd name="T90" fmla="*/ 27 w 270"/>
                      <a:gd name="T91" fmla="*/ 36 h 82"/>
                      <a:gd name="T92" fmla="*/ 32 w 270"/>
                      <a:gd name="T93" fmla="*/ 37 h 82"/>
                      <a:gd name="T94" fmla="*/ 36 w 270"/>
                      <a:gd name="T95" fmla="*/ 38 h 82"/>
                      <a:gd name="T96" fmla="*/ 41 w 270"/>
                      <a:gd name="T97" fmla="*/ 38 h 82"/>
                      <a:gd name="T98" fmla="*/ 46 w 270"/>
                      <a:gd name="T99" fmla="*/ 39 h 82"/>
                      <a:gd name="T100" fmla="*/ 49 w 270"/>
                      <a:gd name="T101" fmla="*/ 39 h 82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0" t="0" r="r" b="b"/>
                    <a:pathLst>
                      <a:path w="270" h="82">
                        <a:moveTo>
                          <a:pt x="137" y="82"/>
                        </a:moveTo>
                        <a:lnTo>
                          <a:pt x="143" y="82"/>
                        </a:lnTo>
                        <a:lnTo>
                          <a:pt x="150" y="82"/>
                        </a:lnTo>
                        <a:lnTo>
                          <a:pt x="156" y="80"/>
                        </a:lnTo>
                        <a:lnTo>
                          <a:pt x="164" y="80"/>
                        </a:lnTo>
                        <a:lnTo>
                          <a:pt x="169" y="80"/>
                        </a:lnTo>
                        <a:lnTo>
                          <a:pt x="175" y="78"/>
                        </a:lnTo>
                        <a:lnTo>
                          <a:pt x="183" y="78"/>
                        </a:lnTo>
                        <a:lnTo>
                          <a:pt x="188" y="78"/>
                        </a:lnTo>
                        <a:lnTo>
                          <a:pt x="194" y="76"/>
                        </a:lnTo>
                        <a:lnTo>
                          <a:pt x="200" y="74"/>
                        </a:lnTo>
                        <a:lnTo>
                          <a:pt x="205" y="74"/>
                        </a:lnTo>
                        <a:lnTo>
                          <a:pt x="211" y="74"/>
                        </a:lnTo>
                        <a:lnTo>
                          <a:pt x="217" y="72"/>
                        </a:lnTo>
                        <a:lnTo>
                          <a:pt x="221" y="70"/>
                        </a:lnTo>
                        <a:lnTo>
                          <a:pt x="226" y="70"/>
                        </a:lnTo>
                        <a:lnTo>
                          <a:pt x="230" y="70"/>
                        </a:lnTo>
                        <a:lnTo>
                          <a:pt x="240" y="66"/>
                        </a:lnTo>
                        <a:lnTo>
                          <a:pt x="247" y="63"/>
                        </a:lnTo>
                        <a:lnTo>
                          <a:pt x="255" y="59"/>
                        </a:lnTo>
                        <a:lnTo>
                          <a:pt x="261" y="57"/>
                        </a:lnTo>
                        <a:lnTo>
                          <a:pt x="264" y="51"/>
                        </a:lnTo>
                        <a:lnTo>
                          <a:pt x="268" y="47"/>
                        </a:lnTo>
                        <a:lnTo>
                          <a:pt x="268" y="44"/>
                        </a:lnTo>
                        <a:lnTo>
                          <a:pt x="270" y="40"/>
                        </a:lnTo>
                        <a:lnTo>
                          <a:pt x="268" y="36"/>
                        </a:lnTo>
                        <a:lnTo>
                          <a:pt x="268" y="30"/>
                        </a:lnTo>
                        <a:lnTo>
                          <a:pt x="264" y="26"/>
                        </a:lnTo>
                        <a:lnTo>
                          <a:pt x="261" y="25"/>
                        </a:lnTo>
                        <a:lnTo>
                          <a:pt x="255" y="19"/>
                        </a:lnTo>
                        <a:lnTo>
                          <a:pt x="247" y="17"/>
                        </a:lnTo>
                        <a:lnTo>
                          <a:pt x="240" y="13"/>
                        </a:lnTo>
                        <a:lnTo>
                          <a:pt x="230" y="11"/>
                        </a:lnTo>
                        <a:lnTo>
                          <a:pt x="226" y="7"/>
                        </a:lnTo>
                        <a:lnTo>
                          <a:pt x="221" y="7"/>
                        </a:lnTo>
                        <a:lnTo>
                          <a:pt x="217" y="6"/>
                        </a:lnTo>
                        <a:lnTo>
                          <a:pt x="211" y="6"/>
                        </a:lnTo>
                        <a:lnTo>
                          <a:pt x="205" y="4"/>
                        </a:lnTo>
                        <a:lnTo>
                          <a:pt x="200" y="4"/>
                        </a:lnTo>
                        <a:lnTo>
                          <a:pt x="194" y="2"/>
                        </a:lnTo>
                        <a:lnTo>
                          <a:pt x="188" y="2"/>
                        </a:lnTo>
                        <a:lnTo>
                          <a:pt x="183" y="0"/>
                        </a:lnTo>
                        <a:lnTo>
                          <a:pt x="175" y="0"/>
                        </a:lnTo>
                        <a:lnTo>
                          <a:pt x="169" y="0"/>
                        </a:lnTo>
                        <a:lnTo>
                          <a:pt x="164" y="0"/>
                        </a:lnTo>
                        <a:lnTo>
                          <a:pt x="156" y="0"/>
                        </a:lnTo>
                        <a:lnTo>
                          <a:pt x="150" y="0"/>
                        </a:lnTo>
                        <a:lnTo>
                          <a:pt x="143" y="0"/>
                        </a:lnTo>
                        <a:lnTo>
                          <a:pt x="137" y="0"/>
                        </a:lnTo>
                        <a:lnTo>
                          <a:pt x="129" y="0"/>
                        </a:lnTo>
                        <a:lnTo>
                          <a:pt x="122" y="0"/>
                        </a:lnTo>
                        <a:lnTo>
                          <a:pt x="116" y="0"/>
                        </a:lnTo>
                        <a:lnTo>
                          <a:pt x="109" y="0"/>
                        </a:lnTo>
                        <a:lnTo>
                          <a:pt x="101" y="0"/>
                        </a:lnTo>
                        <a:lnTo>
                          <a:pt x="95" y="0"/>
                        </a:lnTo>
                        <a:lnTo>
                          <a:pt x="90" y="0"/>
                        </a:lnTo>
                        <a:lnTo>
                          <a:pt x="84" y="2"/>
                        </a:lnTo>
                        <a:lnTo>
                          <a:pt x="76" y="2"/>
                        </a:lnTo>
                        <a:lnTo>
                          <a:pt x="71" y="4"/>
                        </a:lnTo>
                        <a:lnTo>
                          <a:pt x="65" y="4"/>
                        </a:lnTo>
                        <a:lnTo>
                          <a:pt x="61" y="6"/>
                        </a:lnTo>
                        <a:lnTo>
                          <a:pt x="55" y="6"/>
                        </a:lnTo>
                        <a:lnTo>
                          <a:pt x="50" y="7"/>
                        </a:lnTo>
                        <a:lnTo>
                          <a:pt x="44" y="7"/>
                        </a:lnTo>
                        <a:lnTo>
                          <a:pt x="40" y="11"/>
                        </a:lnTo>
                        <a:lnTo>
                          <a:pt x="36" y="11"/>
                        </a:lnTo>
                        <a:lnTo>
                          <a:pt x="31" y="13"/>
                        </a:lnTo>
                        <a:lnTo>
                          <a:pt x="27" y="13"/>
                        </a:lnTo>
                        <a:lnTo>
                          <a:pt x="23" y="17"/>
                        </a:lnTo>
                        <a:lnTo>
                          <a:pt x="15" y="19"/>
                        </a:lnTo>
                        <a:lnTo>
                          <a:pt x="12" y="25"/>
                        </a:lnTo>
                        <a:lnTo>
                          <a:pt x="6" y="26"/>
                        </a:lnTo>
                        <a:lnTo>
                          <a:pt x="4" y="30"/>
                        </a:lnTo>
                        <a:lnTo>
                          <a:pt x="0" y="36"/>
                        </a:lnTo>
                        <a:lnTo>
                          <a:pt x="0" y="40"/>
                        </a:lnTo>
                        <a:lnTo>
                          <a:pt x="0" y="44"/>
                        </a:lnTo>
                        <a:lnTo>
                          <a:pt x="4" y="47"/>
                        </a:lnTo>
                        <a:lnTo>
                          <a:pt x="6" y="51"/>
                        </a:lnTo>
                        <a:lnTo>
                          <a:pt x="12" y="57"/>
                        </a:lnTo>
                        <a:lnTo>
                          <a:pt x="15" y="59"/>
                        </a:lnTo>
                        <a:lnTo>
                          <a:pt x="23" y="63"/>
                        </a:lnTo>
                        <a:lnTo>
                          <a:pt x="27" y="63"/>
                        </a:lnTo>
                        <a:lnTo>
                          <a:pt x="31" y="66"/>
                        </a:lnTo>
                        <a:lnTo>
                          <a:pt x="36" y="66"/>
                        </a:lnTo>
                        <a:lnTo>
                          <a:pt x="40" y="70"/>
                        </a:lnTo>
                        <a:lnTo>
                          <a:pt x="44" y="70"/>
                        </a:lnTo>
                        <a:lnTo>
                          <a:pt x="50" y="70"/>
                        </a:lnTo>
                        <a:lnTo>
                          <a:pt x="55" y="72"/>
                        </a:lnTo>
                        <a:lnTo>
                          <a:pt x="61" y="74"/>
                        </a:lnTo>
                        <a:lnTo>
                          <a:pt x="65" y="74"/>
                        </a:lnTo>
                        <a:lnTo>
                          <a:pt x="71" y="74"/>
                        </a:lnTo>
                        <a:lnTo>
                          <a:pt x="76" y="76"/>
                        </a:lnTo>
                        <a:lnTo>
                          <a:pt x="84" y="78"/>
                        </a:lnTo>
                        <a:lnTo>
                          <a:pt x="90" y="78"/>
                        </a:lnTo>
                        <a:lnTo>
                          <a:pt x="95" y="78"/>
                        </a:lnTo>
                        <a:lnTo>
                          <a:pt x="101" y="80"/>
                        </a:lnTo>
                        <a:lnTo>
                          <a:pt x="109" y="80"/>
                        </a:lnTo>
                        <a:lnTo>
                          <a:pt x="116" y="80"/>
                        </a:lnTo>
                        <a:lnTo>
                          <a:pt x="122" y="82"/>
                        </a:lnTo>
                        <a:lnTo>
                          <a:pt x="129" y="82"/>
                        </a:lnTo>
                        <a:lnTo>
                          <a:pt x="137" y="82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tx1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  <p:sp>
          <p:nvSpPr>
            <p:cNvPr id="28" name="Oval 42"/>
            <p:cNvSpPr>
              <a:spLocks noChangeArrowheads="1"/>
            </p:cNvSpPr>
            <p:nvPr/>
          </p:nvSpPr>
          <p:spPr bwMode="auto">
            <a:xfrm rot="-10358234" flipH="1" flipV="1">
              <a:off x="5190" y="2511"/>
              <a:ext cx="50" cy="3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Oval 43"/>
            <p:cNvSpPr>
              <a:spLocks noChangeArrowheads="1"/>
            </p:cNvSpPr>
            <p:nvPr/>
          </p:nvSpPr>
          <p:spPr bwMode="auto">
            <a:xfrm rot="-10358234" flipH="1" flipV="1">
              <a:off x="5211" y="2652"/>
              <a:ext cx="50" cy="4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Oval 44"/>
            <p:cNvSpPr>
              <a:spLocks noChangeArrowheads="1"/>
            </p:cNvSpPr>
            <p:nvPr/>
          </p:nvSpPr>
          <p:spPr bwMode="auto">
            <a:xfrm rot="-9739944" flipH="1" flipV="1">
              <a:off x="5224" y="2704"/>
              <a:ext cx="50" cy="4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Oval 45"/>
            <p:cNvSpPr>
              <a:spLocks noChangeArrowheads="1"/>
            </p:cNvSpPr>
            <p:nvPr/>
          </p:nvSpPr>
          <p:spPr bwMode="auto">
            <a:xfrm rot="10800000" flipH="1" flipV="1">
              <a:off x="5154" y="2503"/>
              <a:ext cx="50" cy="3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Oval 46"/>
            <p:cNvSpPr>
              <a:spLocks noChangeArrowheads="1"/>
            </p:cNvSpPr>
            <p:nvPr/>
          </p:nvSpPr>
          <p:spPr bwMode="auto">
            <a:xfrm rot="10800000" flipH="1" flipV="1">
              <a:off x="5107" y="2518"/>
              <a:ext cx="50" cy="29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Oval 47"/>
            <p:cNvSpPr>
              <a:spLocks noChangeArrowheads="1"/>
            </p:cNvSpPr>
            <p:nvPr/>
          </p:nvSpPr>
          <p:spPr bwMode="auto">
            <a:xfrm rot="10257631" flipH="1" flipV="1">
              <a:off x="5051" y="2573"/>
              <a:ext cx="50" cy="27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Oval 48"/>
            <p:cNvSpPr>
              <a:spLocks noChangeArrowheads="1"/>
            </p:cNvSpPr>
            <p:nvPr/>
          </p:nvSpPr>
          <p:spPr bwMode="auto">
            <a:xfrm rot="10489272" flipH="1" flipV="1">
              <a:off x="5081" y="2622"/>
              <a:ext cx="49" cy="2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Oval 49"/>
            <p:cNvSpPr>
              <a:spLocks noChangeArrowheads="1"/>
            </p:cNvSpPr>
            <p:nvPr/>
          </p:nvSpPr>
          <p:spPr bwMode="auto">
            <a:xfrm rot="10028534" flipH="1" flipV="1">
              <a:off x="5045" y="2693"/>
              <a:ext cx="50" cy="27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Oval 50"/>
            <p:cNvSpPr>
              <a:spLocks noChangeArrowheads="1"/>
            </p:cNvSpPr>
            <p:nvPr/>
          </p:nvSpPr>
          <p:spPr bwMode="auto">
            <a:xfrm rot="9529917" flipH="1" flipV="1">
              <a:off x="5035" y="2771"/>
              <a:ext cx="50" cy="27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85" name="Picture 5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113" y="2964966"/>
            <a:ext cx="56832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464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170304" y="800100"/>
            <a:ext cx="8746228" cy="37147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9" name="Elbow Connector 148"/>
          <p:cNvCxnSpPr/>
          <p:nvPr/>
        </p:nvCxnSpPr>
        <p:spPr>
          <a:xfrm>
            <a:off x="1027778" y="1314450"/>
            <a:ext cx="483520" cy="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7" name="Title 3"/>
          <p:cNvSpPr>
            <a:spLocks noGrp="1"/>
          </p:cNvSpPr>
          <p:nvPr>
            <p:ph type="title"/>
          </p:nvPr>
        </p:nvSpPr>
        <p:spPr>
          <a:xfrm>
            <a:off x="0" y="114300"/>
            <a:ext cx="6623981" cy="6858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  <a:ea typeface="ＭＳ Ｐゴシック" pitchFamily="34" charset="-128"/>
              </a:rPr>
              <a:t>Live Linear Streaming</a:t>
            </a:r>
          </a:p>
        </p:txBody>
      </p:sp>
      <p:graphicFrame>
        <p:nvGraphicFramePr>
          <p:cNvPr id="6148" name="Object 21"/>
          <p:cNvGraphicFramePr>
            <a:graphicFrameLocks noChangeAspect="1"/>
          </p:cNvGraphicFramePr>
          <p:nvPr/>
        </p:nvGraphicFramePr>
        <p:xfrm>
          <a:off x="6972926" y="914400"/>
          <a:ext cx="1105188" cy="801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Visio" r:id="rId3" imgW="1955800" imgH="1422400" progId="Visio.Drawing.11">
                  <p:embed/>
                </p:oleObj>
              </mc:Choice>
              <mc:Fallback>
                <p:oleObj name="Visio" r:id="rId3" imgW="1955800" imgH="14224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2926" y="914400"/>
                        <a:ext cx="1105188" cy="8012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Elbow Connector 22"/>
          <p:cNvCxnSpPr/>
          <p:nvPr/>
        </p:nvCxnSpPr>
        <p:spPr>
          <a:xfrm>
            <a:off x="1370767" y="3714750"/>
            <a:ext cx="5628359" cy="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50" name="Object 39"/>
          <p:cNvGraphicFramePr>
            <a:graphicFrameLocks noChangeAspect="1"/>
          </p:cNvGraphicFramePr>
          <p:nvPr/>
        </p:nvGraphicFramePr>
        <p:xfrm>
          <a:off x="6972926" y="3314700"/>
          <a:ext cx="1105188" cy="801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Visio" r:id="rId5" imgW="1955800" imgH="1422400" progId="Visio.Drawing.11">
                  <p:embed/>
                </p:oleObj>
              </mc:Choice>
              <mc:Fallback>
                <p:oleObj name="Visio" r:id="rId5" imgW="1955800" imgH="14224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2926" y="3314700"/>
                        <a:ext cx="1105188" cy="8012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Elbow Connector 40"/>
          <p:cNvCxnSpPr/>
          <p:nvPr/>
        </p:nvCxnSpPr>
        <p:spPr>
          <a:xfrm flipV="1">
            <a:off x="1485097" y="1314450"/>
            <a:ext cx="3815756" cy="1657350"/>
          </a:xfrm>
          <a:prstGeom prst="bentConnector3">
            <a:avLst>
              <a:gd name="adj1" fmla="val 105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2" name="TextBox 41"/>
          <p:cNvSpPr txBox="1">
            <a:spLocks noChangeArrowheads="1"/>
          </p:cNvSpPr>
          <p:nvPr/>
        </p:nvSpPr>
        <p:spPr bwMode="auto">
          <a:xfrm>
            <a:off x="7064774" y="4171950"/>
            <a:ext cx="9810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100"/>
              <a:t>CVP-2 Certified</a:t>
            </a:r>
          </a:p>
          <a:p>
            <a:pPr algn="ctr" eaLnBrk="1" hangingPunct="1"/>
            <a:r>
              <a:rPr lang="en-US" altLang="en-US" sz="1100"/>
              <a:t>COAM Device</a:t>
            </a:r>
          </a:p>
        </p:txBody>
      </p:sp>
      <p:pic>
        <p:nvPicPr>
          <p:cNvPr id="6154" name="Picture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943" y="2914650"/>
            <a:ext cx="925356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TextBox 32"/>
          <p:cNvSpPr txBox="1">
            <a:spLocks noChangeArrowheads="1"/>
          </p:cNvSpPr>
          <p:nvPr/>
        </p:nvSpPr>
        <p:spPr bwMode="auto">
          <a:xfrm>
            <a:off x="741953" y="4286250"/>
            <a:ext cx="102896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100"/>
              <a:t>Data Gateway</a:t>
            </a:r>
          </a:p>
        </p:txBody>
      </p:sp>
      <p:pic>
        <p:nvPicPr>
          <p:cNvPr id="6156" name="Picture 6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979" y="1200150"/>
            <a:ext cx="131479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TextBox 72"/>
          <p:cNvSpPr txBox="1">
            <a:spLocks noChangeArrowheads="1"/>
          </p:cNvSpPr>
          <p:nvPr/>
        </p:nvSpPr>
        <p:spPr bwMode="auto">
          <a:xfrm>
            <a:off x="6620498" y="1143000"/>
            <a:ext cx="36067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100"/>
              <a:t>HDMI</a:t>
            </a:r>
          </a:p>
        </p:txBody>
      </p:sp>
      <p:cxnSp>
        <p:nvCxnSpPr>
          <p:cNvPr id="74" name="Elbow Connector 73"/>
          <p:cNvCxnSpPr/>
          <p:nvPr/>
        </p:nvCxnSpPr>
        <p:spPr>
          <a:xfrm flipV="1">
            <a:off x="6572772" y="1314450"/>
            <a:ext cx="483520" cy="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rot="10800000">
            <a:off x="1427932" y="3714750"/>
            <a:ext cx="5544994" cy="1191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0" name="TextBox 111"/>
          <p:cNvSpPr txBox="1">
            <a:spLocks noChangeArrowheads="1"/>
          </p:cNvSpPr>
          <p:nvPr/>
        </p:nvSpPr>
        <p:spPr bwMode="auto">
          <a:xfrm>
            <a:off x="5526507" y="1485900"/>
            <a:ext cx="72295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100"/>
              <a:t>Hybrid STB</a:t>
            </a:r>
          </a:p>
        </p:txBody>
      </p:sp>
      <p:pic>
        <p:nvPicPr>
          <p:cNvPr id="6161" name="Picture 4" descr="Dln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803" y="978694"/>
            <a:ext cx="628814" cy="22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4" descr="Dln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585" y="3086101"/>
            <a:ext cx="628814" cy="22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969" y="2057400"/>
            <a:ext cx="581176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6264433" y="1733550"/>
            <a:ext cx="211756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100" dirty="0"/>
              <a:t>1. User enables DLNA via STB UI</a:t>
            </a:r>
          </a:p>
        </p:txBody>
      </p:sp>
      <p:cxnSp>
        <p:nvCxnSpPr>
          <p:cNvPr id="48" name="Elbow Connector 47"/>
          <p:cNvCxnSpPr>
            <a:stCxn id="6156" idx="1"/>
          </p:cNvCxnSpPr>
          <p:nvPr/>
        </p:nvCxnSpPr>
        <p:spPr>
          <a:xfrm rot="10800000" flipH="1" flipV="1">
            <a:off x="5257979" y="1331119"/>
            <a:ext cx="1714947" cy="2383631"/>
          </a:xfrm>
          <a:prstGeom prst="bentConnector4">
            <a:avLst>
              <a:gd name="adj1" fmla="val -217778"/>
              <a:gd name="adj2" fmla="val 99898"/>
            </a:avLst>
          </a:prstGeom>
          <a:ln w="38100">
            <a:solidFill>
              <a:schemeClr val="accent5">
                <a:lumMod val="75000"/>
              </a:schemeClr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4267200" y="3257550"/>
            <a:ext cx="270426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100" dirty="0"/>
              <a:t>2. STB publishes </a:t>
            </a:r>
            <a:r>
              <a:rPr lang="en-US" altLang="en-US" sz="1100" dirty="0" err="1"/>
              <a:t>RemoteUIServer</a:t>
            </a:r>
            <a:r>
              <a:rPr lang="en-US" altLang="en-US" sz="1100" dirty="0"/>
              <a:t> Service </a:t>
            </a:r>
          </a:p>
        </p:txBody>
      </p:sp>
      <p:cxnSp>
        <p:nvCxnSpPr>
          <p:cNvPr id="75" name="Elbow Connector 74"/>
          <p:cNvCxnSpPr>
            <a:stCxn id="6173" idx="3"/>
          </p:cNvCxnSpPr>
          <p:nvPr/>
        </p:nvCxnSpPr>
        <p:spPr>
          <a:xfrm>
            <a:off x="1313602" y="2314575"/>
            <a:ext cx="5723634" cy="1400175"/>
          </a:xfrm>
          <a:prstGeom prst="bentConnector3">
            <a:avLst>
              <a:gd name="adj1" fmla="val 3558"/>
            </a:avLst>
          </a:prstGeom>
          <a:ln w="38100">
            <a:solidFill>
              <a:schemeClr val="accent5">
                <a:lumMod val="75000"/>
              </a:schemeClr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1905000" y="3486150"/>
            <a:ext cx="514483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100" dirty="0"/>
              <a:t>3. COAM User Agent discovers and parses UI listing and loads and launches RUI</a:t>
            </a: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5257800" y="3774073"/>
            <a:ext cx="165109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100" dirty="0"/>
              <a:t>4. RUI reserves STB tuner</a:t>
            </a:r>
          </a:p>
        </p:txBody>
      </p:sp>
      <p:cxnSp>
        <p:nvCxnSpPr>
          <p:cNvPr id="79" name="Elbow Connector 78"/>
          <p:cNvCxnSpPr/>
          <p:nvPr/>
        </p:nvCxnSpPr>
        <p:spPr>
          <a:xfrm rot="10800000" flipH="1" flipV="1">
            <a:off x="5257979" y="1314451"/>
            <a:ext cx="1714947" cy="2383631"/>
          </a:xfrm>
          <a:prstGeom prst="bentConnector4">
            <a:avLst>
              <a:gd name="adj1" fmla="val -217778"/>
              <a:gd name="adj2" fmla="val 99898"/>
            </a:avLst>
          </a:prstGeom>
          <a:ln w="38100">
            <a:solidFill>
              <a:schemeClr val="accent5">
                <a:lumMod val="75000"/>
              </a:schemeClr>
            </a:solidFill>
            <a:prstDash val="sys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1942416" y="3985796"/>
            <a:ext cx="49733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100" dirty="0"/>
              <a:t>5. RUI calls play on </a:t>
            </a:r>
            <a:r>
              <a:rPr lang="en-US" altLang="en-US" sz="1100" dirty="0" err="1"/>
              <a:t>HTMLMediaElement</a:t>
            </a:r>
            <a:r>
              <a:rPr lang="en-US" altLang="en-US" sz="1100" dirty="0"/>
              <a:t>, which causes COAM User Agent to send HTTP HEAD/GET requests to STB</a:t>
            </a:r>
          </a:p>
        </p:txBody>
      </p:sp>
      <p:cxnSp>
        <p:nvCxnSpPr>
          <p:cNvPr id="37" name="Elbow Connector 36"/>
          <p:cNvCxnSpPr/>
          <p:nvPr/>
        </p:nvCxnSpPr>
        <p:spPr>
          <a:xfrm>
            <a:off x="1027778" y="2286000"/>
            <a:ext cx="483520" cy="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73" name="Picture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0" y="2000250"/>
            <a:ext cx="102182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4" name="TextBox 67"/>
          <p:cNvSpPr txBox="1">
            <a:spLocks noChangeArrowheads="1"/>
          </p:cNvSpPr>
          <p:nvPr/>
        </p:nvSpPr>
        <p:spPr bwMode="auto">
          <a:xfrm>
            <a:off x="284634" y="2571750"/>
            <a:ext cx="102896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100"/>
              <a:t>RUI Server</a:t>
            </a:r>
          </a:p>
        </p:txBody>
      </p:sp>
      <p:pic>
        <p:nvPicPr>
          <p:cNvPr id="6175" name="Picture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99" y="1028700"/>
            <a:ext cx="102182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6" name="TextBox 67"/>
          <p:cNvSpPr txBox="1">
            <a:spLocks noChangeArrowheads="1"/>
          </p:cNvSpPr>
          <p:nvPr/>
        </p:nvSpPr>
        <p:spPr bwMode="auto">
          <a:xfrm>
            <a:off x="341799" y="1600200"/>
            <a:ext cx="102896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100"/>
              <a:t>Account Server</a:t>
            </a:r>
          </a:p>
        </p:txBody>
      </p:sp>
      <p:cxnSp>
        <p:nvCxnSpPr>
          <p:cNvPr id="114" name="Elbow Connector 113"/>
          <p:cNvCxnSpPr>
            <a:endCxn id="6175" idx="3"/>
          </p:cNvCxnSpPr>
          <p:nvPr/>
        </p:nvCxnSpPr>
        <p:spPr>
          <a:xfrm rot="10800000">
            <a:off x="1363621" y="1343025"/>
            <a:ext cx="4523172" cy="685800"/>
          </a:xfrm>
          <a:prstGeom prst="bentConnector3">
            <a:avLst>
              <a:gd name="adj1" fmla="val -132"/>
            </a:avLst>
          </a:prstGeom>
          <a:ln w="38100">
            <a:solidFill>
              <a:schemeClr val="accent5">
                <a:lumMod val="75000"/>
              </a:schemeClr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/>
          <p:nvPr/>
        </p:nvCxnSpPr>
        <p:spPr>
          <a:xfrm rot="10800000" flipH="1" flipV="1">
            <a:off x="5257979" y="1331119"/>
            <a:ext cx="1714947" cy="2383631"/>
          </a:xfrm>
          <a:prstGeom prst="bentConnector4">
            <a:avLst>
              <a:gd name="adj1" fmla="val -217778"/>
              <a:gd name="adj2" fmla="val 99898"/>
            </a:avLst>
          </a:prstGeom>
          <a:ln w="38100">
            <a:solidFill>
              <a:schemeClr val="accent5">
                <a:lumMod val="75000"/>
              </a:schemeClr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799118" y="1069784"/>
            <a:ext cx="497334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100" dirty="0"/>
              <a:t>6. </a:t>
            </a:r>
            <a:r>
              <a:rPr lang="en-US" altLang="en-US" sz="1100" dirty="0" err="1"/>
              <a:t>Settop</a:t>
            </a:r>
            <a:r>
              <a:rPr lang="en-US" altLang="en-US" sz="1100" dirty="0"/>
              <a:t> tunes channel and streams content to COAM device</a:t>
            </a:r>
          </a:p>
        </p:txBody>
      </p:sp>
    </p:spTree>
    <p:extLst>
      <p:ext uri="{BB962C8B-B14F-4D97-AF65-F5344CB8AC3E}">
        <p14:creationId xmlns:p14="http://schemas.microsoft.com/office/powerpoint/2010/main" val="757339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allAtOnce"/>
      <p:bldP spid="38" grpId="1" build="allAtOnce"/>
      <p:bldP spid="63" grpId="0"/>
      <p:bldP spid="63" grpId="1"/>
      <p:bldP spid="76" grpId="0"/>
      <p:bldP spid="76" grpId="1"/>
      <p:bldP spid="78" grpId="0"/>
      <p:bldP spid="78" grpId="1"/>
      <p:bldP spid="80" grpId="0"/>
      <p:bldP spid="80" grpId="1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666751"/>
            <a:ext cx="7772400" cy="576575"/>
          </a:xfrm>
        </p:spPr>
        <p:txBody>
          <a:bodyPr/>
          <a:lstStyle/>
          <a:p>
            <a:r>
              <a:rPr lang="en-US" dirty="0" smtClean="0"/>
              <a:t>Questions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sz="199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3562350"/>
            <a:ext cx="4724400" cy="92332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dirty="0" smtClean="0"/>
              <a:t>Contact: Amol Bhagwat</a:t>
            </a:r>
          </a:p>
          <a:p>
            <a:r>
              <a:rPr lang="en-US" dirty="0" smtClean="0">
                <a:hlinkClick r:id="rId2"/>
              </a:rPr>
              <a:t>a.bhagwat@cablelabs.com</a:t>
            </a:r>
            <a:endParaRPr lang="en-US" dirty="0" smtClean="0"/>
          </a:p>
          <a:p>
            <a:r>
              <a:rPr lang="en-US" dirty="0" smtClean="0"/>
              <a:t>303-661-3333</a:t>
            </a:r>
            <a:endParaRPr lang="en-US" dirty="0"/>
          </a:p>
        </p:txBody>
      </p:sp>
      <p:pic>
        <p:nvPicPr>
          <p:cNvPr id="5" name="Picture 4" descr="j031559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968" y="561378"/>
            <a:ext cx="4181231" cy="300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41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013 CableLabs Template Members+NDA Vendors Only Arial">
  <a:themeElements>
    <a:clrScheme name="CableLabs1">
      <a:dk1>
        <a:srgbClr val="0C0C0C"/>
      </a:dk1>
      <a:lt1>
        <a:sysClr val="window" lastClr="FFFFFF"/>
      </a:lt1>
      <a:dk2>
        <a:srgbClr val="7F7F7F"/>
      </a:dk2>
      <a:lt2>
        <a:srgbClr val="D8D8D8"/>
      </a:lt2>
      <a:accent1>
        <a:srgbClr val="2C75B2"/>
      </a:accent1>
      <a:accent2>
        <a:srgbClr val="48C0D8"/>
      </a:accent2>
      <a:accent3>
        <a:srgbClr val="3F3F3F"/>
      </a:accent3>
      <a:accent4>
        <a:srgbClr val="7F7F7F"/>
      </a:accent4>
      <a:accent5>
        <a:srgbClr val="BDE05A"/>
      </a:accent5>
      <a:accent6>
        <a:srgbClr val="FFD72D"/>
      </a:accent6>
      <a:hlink>
        <a:srgbClr val="000000"/>
      </a:hlink>
      <a:folHlink>
        <a:srgbClr val="A5A5A5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2013 CableLabs Template Members+NDA Vendors Only Arial" id="{3963FAFF-BC09-4544-912E-6E0BC873F208}" vid="{EC08AC12-ADE0-4361-B178-28C4384AA2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2013 CableLabs Template Members+NDA Vendors Only Arial</Template>
  <TotalTime>28040</TotalTime>
  <Words>730</Words>
  <Application>Microsoft Macintosh PowerPoint</Application>
  <PresentationFormat>On-screen Show (16:9)</PresentationFormat>
  <Paragraphs>109</Paragraphs>
  <Slides>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2013 CableLabs Template Members+NDA Vendors Only Arial</vt:lpstr>
      <vt:lpstr>Visio</vt:lpstr>
      <vt:lpstr>PowerPoint Presentation</vt:lpstr>
      <vt:lpstr>DLNA CVP-2 Guidelines and Test</vt:lpstr>
      <vt:lpstr>PowerPoint Presentation</vt:lpstr>
      <vt:lpstr>DLNA CVP-2 Specification Features</vt:lpstr>
      <vt:lpstr>CVP-2 Hybrid In-home + Cloud Scenario</vt:lpstr>
      <vt:lpstr>Live Linear Streaming</vt:lpstr>
      <vt:lpstr>Questions  </vt:lpstr>
    </vt:vector>
  </TitlesOfParts>
  <Company>Cable Television Laboratories,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Miller</dc:creator>
  <cp:lastModifiedBy>Clarke Stevens</cp:lastModifiedBy>
  <cp:revision>178</cp:revision>
  <cp:lastPrinted>2013-10-29T16:50:31Z</cp:lastPrinted>
  <dcterms:created xsi:type="dcterms:W3CDTF">2013-10-04T19:33:14Z</dcterms:created>
  <dcterms:modified xsi:type="dcterms:W3CDTF">2014-03-12T09:29:08Z</dcterms:modified>
</cp:coreProperties>
</file>